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7"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9" r:id="rId28"/>
    <p:sldId id="282" r:id="rId29"/>
    <p:sldId id="290" r:id="rId30"/>
    <p:sldId id="283" r:id="rId31"/>
    <p:sldId id="291" r:id="rId32"/>
    <p:sldId id="284" r:id="rId33"/>
    <p:sldId id="292" r:id="rId34"/>
    <p:sldId id="285" r:id="rId35"/>
    <p:sldId id="293" r:id="rId36"/>
    <p:sldId id="286" r:id="rId37"/>
    <p:sldId id="294" r:id="rId38"/>
    <p:sldId id="287" r:id="rId39"/>
    <p:sldId id="288"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Hesket" initials="D" lastIdx="0" clrIdx="0">
    <p:extLst>
      <p:ext uri="{19B8F6BF-5375-455C-9EA6-DF929625EA0E}">
        <p15:presenceInfo xmlns:p15="http://schemas.microsoft.com/office/powerpoint/2012/main" userId="Dan.Heske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94660"/>
  </p:normalViewPr>
  <p:slideViewPr>
    <p:cSldViewPr snapToGrid="0">
      <p:cViewPr varScale="1">
        <p:scale>
          <a:sx n="82" d="100"/>
          <a:sy n="82" d="100"/>
        </p:scale>
        <p:origin x="71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9BE159-4490-43CA-82CF-334DE045DE8A}" type="datetimeFigureOut">
              <a:rPr lang="en-US" smtClean="0"/>
              <a:t>9/10/2017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22044-FBFD-4790-9050-34CD04BACAC2}" type="slidenum">
              <a:rPr lang="en-US" smtClean="0"/>
              <a:t>‹#›</a:t>
            </a:fld>
            <a:endParaRPr lang="en-US"/>
          </a:p>
        </p:txBody>
      </p:sp>
    </p:spTree>
    <p:extLst>
      <p:ext uri="{BB962C8B-B14F-4D97-AF65-F5344CB8AC3E}">
        <p14:creationId xmlns:p14="http://schemas.microsoft.com/office/powerpoint/2010/main" val="3061582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a:t>
            </a:r>
            <a:r>
              <a:rPr lang="en-US" baseline="0" dirty="0"/>
              <a:t> IS GENERALIZED TO BE FIT INTO ANY AGENCIES PROGRAM; NOT TACTICS RELATED; START WITH AN IDEA-IDEA WAS TO PROVIDE REALITY BASED ON FIRING WEAPONS FROM </a:t>
            </a:r>
          </a:p>
          <a:p>
            <a:r>
              <a:rPr lang="en-US" baseline="0" dirty="0"/>
              <a:t>PATROL BOATS IN REAL LIFE SITUATIONS.</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1</a:t>
            </a:fld>
            <a:endParaRPr lang="en-US"/>
          </a:p>
        </p:txBody>
      </p:sp>
    </p:spTree>
    <p:extLst>
      <p:ext uri="{BB962C8B-B14F-4D97-AF65-F5344CB8AC3E}">
        <p14:creationId xmlns:p14="http://schemas.microsoft.com/office/powerpoint/2010/main" val="322789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PROGRESSION OF EQUIPMENT; DON’T STAY STATIC; DEVELOP;</a:t>
            </a:r>
            <a:r>
              <a:rPr lang="en-US" baseline="0" dirty="0"/>
              <a:t> CHALLENGE; REDESIGN.</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12</a:t>
            </a:fld>
            <a:endParaRPr lang="en-US"/>
          </a:p>
        </p:txBody>
      </p:sp>
    </p:spTree>
    <p:extLst>
      <p:ext uri="{BB962C8B-B14F-4D97-AF65-F5344CB8AC3E}">
        <p14:creationId xmlns:p14="http://schemas.microsoft.com/office/powerpoint/2010/main" val="430714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135 COMMISSIONE OFFICER FROM</a:t>
            </a:r>
            <a:r>
              <a:rPr lang="en-US" baseline="0" dirty="0"/>
              <a:t> 3 DIVISIONS, PARKS (PARK RANGERS), PUBLIC LANDS (LAND MANAGERS), LAW ENFORCEMENT (GAME WARDENS) WHO IS YOUR BACKUP, HOW DO YOU PATROL 1 OR 2 MAN TEAMS, CHALLENGES OF TRAINING ACROSS CHAIN OF COMMANDS.</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13</a:t>
            </a:fld>
            <a:endParaRPr lang="en-US"/>
          </a:p>
        </p:txBody>
      </p:sp>
    </p:spTree>
    <p:extLst>
      <p:ext uri="{BB962C8B-B14F-4D97-AF65-F5344CB8AC3E}">
        <p14:creationId xmlns:p14="http://schemas.microsoft.com/office/powerpoint/2010/main" val="295641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CHANGE</a:t>
            </a:r>
            <a:r>
              <a:rPr lang="en-US" baseline="0" dirty="0"/>
              <a:t> OF OUR EQUIPMENT???</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16</a:t>
            </a:fld>
            <a:endParaRPr lang="en-US"/>
          </a:p>
        </p:txBody>
      </p:sp>
    </p:spTree>
    <p:extLst>
      <p:ext uri="{BB962C8B-B14F-4D97-AF65-F5344CB8AC3E}">
        <p14:creationId xmlns:p14="http://schemas.microsoft.com/office/powerpoint/2010/main" val="2860430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LOSS OF MAGAZINES OVER BOARD, PERSONNAL INJURIES FROM MOVING EQUIPMENT, ETC.,</a:t>
            </a:r>
            <a:r>
              <a:rPr lang="en-US" baseline="0"/>
              <a:t> CLEANING FIREARMS (IS A RANGE SHOOT; TAKES SUPPLIES)</a:t>
            </a:r>
            <a:endParaRPr lang="en-US"/>
          </a:p>
        </p:txBody>
      </p:sp>
      <p:sp>
        <p:nvSpPr>
          <p:cNvPr id="4" name="Slide Number Placeholder 3"/>
          <p:cNvSpPr>
            <a:spLocks noGrp="1"/>
          </p:cNvSpPr>
          <p:nvPr>
            <p:ph type="sldNum" sz="quarter" idx="10"/>
          </p:nvPr>
        </p:nvSpPr>
        <p:spPr/>
        <p:txBody>
          <a:bodyPr/>
          <a:lstStyle/>
          <a:p>
            <a:fld id="{43122044-FBFD-4790-9050-34CD04BACAC2}" type="slidenum">
              <a:rPr lang="en-US" smtClean="0"/>
              <a:t>17</a:t>
            </a:fld>
            <a:endParaRPr lang="en-US"/>
          </a:p>
        </p:txBody>
      </p:sp>
    </p:spTree>
    <p:extLst>
      <p:ext uri="{BB962C8B-B14F-4D97-AF65-F5344CB8AC3E}">
        <p14:creationId xmlns:p14="http://schemas.microsoft.com/office/powerpoint/2010/main" val="3189981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a:t>
            </a:r>
            <a:r>
              <a:rPr lang="en-US" baseline="0" dirty="0"/>
              <a:t> THE LITTLE THINGS, SUNSCREEN, HEADACHES, EYES, EARS, </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18</a:t>
            </a:fld>
            <a:endParaRPr lang="en-US"/>
          </a:p>
        </p:txBody>
      </p:sp>
    </p:spTree>
    <p:extLst>
      <p:ext uri="{BB962C8B-B14F-4D97-AF65-F5344CB8AC3E}">
        <p14:creationId xmlns:p14="http://schemas.microsoft.com/office/powerpoint/2010/main" val="91835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RANGE RULES TO EACH GROUP AGAIN AT THE SITE – SAFETY </a:t>
            </a:r>
            <a:r>
              <a:rPr lang="en-US" dirty="0" err="1"/>
              <a:t>SAFETY</a:t>
            </a:r>
            <a:r>
              <a:rPr lang="en-US" dirty="0"/>
              <a:t> </a:t>
            </a:r>
            <a:r>
              <a:rPr lang="en-US" dirty="0" err="1"/>
              <a:t>SAFETY</a:t>
            </a:r>
            <a:r>
              <a:rPr lang="en-US" dirty="0"/>
              <a:t>,</a:t>
            </a:r>
          </a:p>
        </p:txBody>
      </p:sp>
      <p:sp>
        <p:nvSpPr>
          <p:cNvPr id="4" name="Slide Number Placeholder 3"/>
          <p:cNvSpPr>
            <a:spLocks noGrp="1"/>
          </p:cNvSpPr>
          <p:nvPr>
            <p:ph type="sldNum" sz="quarter" idx="10"/>
          </p:nvPr>
        </p:nvSpPr>
        <p:spPr/>
        <p:txBody>
          <a:bodyPr/>
          <a:lstStyle/>
          <a:p>
            <a:fld id="{43122044-FBFD-4790-9050-34CD04BACAC2}" type="slidenum">
              <a:rPr lang="en-US" smtClean="0"/>
              <a:t>25</a:t>
            </a:fld>
            <a:endParaRPr lang="en-US"/>
          </a:p>
        </p:txBody>
      </p:sp>
    </p:spTree>
    <p:extLst>
      <p:ext uri="{BB962C8B-B14F-4D97-AF65-F5344CB8AC3E}">
        <p14:creationId xmlns:p14="http://schemas.microsoft.com/office/powerpoint/2010/main" val="3531071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REACTIVE TARGETS WOULD BE ABLE TO SHOOT COURSE AS IF OFFICERS CARRY.</a:t>
            </a:r>
          </a:p>
        </p:txBody>
      </p:sp>
      <p:sp>
        <p:nvSpPr>
          <p:cNvPr id="4" name="Slide Number Placeholder 3"/>
          <p:cNvSpPr>
            <a:spLocks noGrp="1"/>
          </p:cNvSpPr>
          <p:nvPr>
            <p:ph type="sldNum" sz="quarter" idx="10"/>
          </p:nvPr>
        </p:nvSpPr>
        <p:spPr/>
        <p:txBody>
          <a:bodyPr/>
          <a:lstStyle/>
          <a:p>
            <a:fld id="{43122044-FBFD-4790-9050-34CD04BACAC2}" type="slidenum">
              <a:rPr lang="en-US" smtClean="0"/>
              <a:t>27</a:t>
            </a:fld>
            <a:endParaRPr lang="en-US"/>
          </a:p>
        </p:txBody>
      </p:sp>
    </p:spTree>
    <p:extLst>
      <p:ext uri="{BB962C8B-B14F-4D97-AF65-F5344CB8AC3E}">
        <p14:creationId xmlns:p14="http://schemas.microsoft.com/office/powerpoint/2010/main" val="134870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OKLAHOMA BUILT MOST OF THEIR REACTIVE TARGETS, SIMULATED AUTOMATIC MACHINE</a:t>
            </a:r>
            <a:r>
              <a:rPr lang="en-US" baseline="0" dirty="0"/>
              <a:t> GUN FIRE; CREATES THE OH CRAP FACTOR</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29</a:t>
            </a:fld>
            <a:endParaRPr lang="en-US"/>
          </a:p>
        </p:txBody>
      </p:sp>
    </p:spTree>
    <p:extLst>
      <p:ext uri="{BB962C8B-B14F-4D97-AF65-F5344CB8AC3E}">
        <p14:creationId xmlns:p14="http://schemas.microsoft.com/office/powerpoint/2010/main" val="884452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CREDIT</a:t>
            </a:r>
            <a:r>
              <a:rPr lang="en-US" baseline="0" dirty="0"/>
              <a:t> TO OFFICER INGENUITY; ASP ON THE DOG.</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34</a:t>
            </a:fld>
            <a:endParaRPr lang="en-US"/>
          </a:p>
        </p:txBody>
      </p:sp>
    </p:spTree>
    <p:extLst>
      <p:ext uri="{BB962C8B-B14F-4D97-AF65-F5344CB8AC3E}">
        <p14:creationId xmlns:p14="http://schemas.microsoft.com/office/powerpoint/2010/main" val="3526313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a:t>
            </a:r>
            <a:r>
              <a:rPr lang="en-US" baseline="0" dirty="0"/>
              <a:t> SHOOTER; NOT TO DISCHARGE FOR FUN, TAKING OUT THE TARGET, REACTIVE TARGET WORKS THE BEST.</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36</a:t>
            </a:fld>
            <a:endParaRPr lang="en-US"/>
          </a:p>
        </p:txBody>
      </p:sp>
    </p:spTree>
    <p:extLst>
      <p:ext uri="{BB962C8B-B14F-4D97-AF65-F5344CB8AC3E}">
        <p14:creationId xmlns:p14="http://schemas.microsoft.com/office/powerpoint/2010/main" val="160421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QUESTION-</a:t>
            </a:r>
            <a:r>
              <a:rPr lang="en-US" baseline="0" dirty="0"/>
              <a:t> WHAT IS IT YOU WANT TO ACCOMPLISH, DO THE RESEARCH,</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2</a:t>
            </a:fld>
            <a:endParaRPr lang="en-US"/>
          </a:p>
        </p:txBody>
      </p:sp>
    </p:spTree>
    <p:extLst>
      <p:ext uri="{BB962C8B-B14F-4D97-AF65-F5344CB8AC3E}">
        <p14:creationId xmlns:p14="http://schemas.microsoft.com/office/powerpoint/2010/main" val="3515449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a:t>
            </a:r>
            <a:r>
              <a:rPr lang="en-US" baseline="0" dirty="0"/>
              <a:t> DEPARTMENT POLICY AND PROCEDURES, STATE AND FEDERAL LAWS, GAIN SUPPORT FROM AGENCY SUPERIORS (FINANCIAL) AND CONCENTRATE ON SAFETY.</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3</a:t>
            </a:fld>
            <a:endParaRPr lang="en-US"/>
          </a:p>
        </p:txBody>
      </p:sp>
    </p:spTree>
    <p:extLst>
      <p:ext uri="{BB962C8B-B14F-4D97-AF65-F5344CB8AC3E}">
        <p14:creationId xmlns:p14="http://schemas.microsoft.com/office/powerpoint/2010/main" val="117831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BEGIN IN 1998 AS A FIELD OFFICER, READING BOOK AND NETWORKING</a:t>
            </a:r>
            <a:r>
              <a:rPr lang="en-US" baseline="0" dirty="0"/>
              <a:t> WITH INDIVIDUALS FROM OTHER STATES IN ATTENDING IAMI AND IBWSS CONFERENCES/ BEGIN SMALL WITH BOATS ON TRAILERS TO INNERTUBES.</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4</a:t>
            </a:fld>
            <a:endParaRPr lang="en-US"/>
          </a:p>
        </p:txBody>
      </p:sp>
    </p:spTree>
    <p:extLst>
      <p:ext uri="{BB962C8B-B14F-4D97-AF65-F5344CB8AC3E}">
        <p14:creationId xmlns:p14="http://schemas.microsoft.com/office/powerpoint/2010/main" val="37749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2003 AFTER 2 YEARS OF PLANNING CONDUCTED TRAINING WITH OKLAHOMA’S LAKE PATROL UNIT FIREARMS INSTRUCTORS.</a:t>
            </a:r>
          </a:p>
        </p:txBody>
      </p:sp>
      <p:sp>
        <p:nvSpPr>
          <p:cNvPr id="4" name="Slide Number Placeholder 3"/>
          <p:cNvSpPr>
            <a:spLocks noGrp="1"/>
          </p:cNvSpPr>
          <p:nvPr>
            <p:ph type="sldNum" sz="quarter" idx="10"/>
          </p:nvPr>
        </p:nvSpPr>
        <p:spPr/>
        <p:txBody>
          <a:bodyPr/>
          <a:lstStyle/>
          <a:p>
            <a:fld id="{43122044-FBFD-4790-9050-34CD04BACAC2}" type="slidenum">
              <a:rPr lang="en-US" smtClean="0"/>
              <a:t>5</a:t>
            </a:fld>
            <a:endParaRPr lang="en-US"/>
          </a:p>
        </p:txBody>
      </p:sp>
    </p:spTree>
    <p:extLst>
      <p:ext uri="{BB962C8B-B14F-4D97-AF65-F5344CB8AC3E}">
        <p14:creationId xmlns:p14="http://schemas.microsoft.com/office/powerpoint/2010/main" val="2014268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BIGGEST PART OF LOGISTICS IS</a:t>
            </a:r>
            <a:r>
              <a:rPr lang="en-US" baseline="0" dirty="0"/>
              <a:t> FINDING A PLACE TO CONDUCT THE TRAINING.  SAFETY </a:t>
            </a:r>
            <a:r>
              <a:rPr lang="en-US" baseline="0" dirty="0" err="1"/>
              <a:t>SAFETY</a:t>
            </a:r>
            <a:r>
              <a:rPr lang="en-US" baseline="0" dirty="0"/>
              <a:t> AND SAFETY.  ADAPT TO SIMUNITIONS; AIR SOFT; ETC.</a:t>
            </a:r>
            <a:endParaRPr lang="en-US" dirty="0"/>
          </a:p>
        </p:txBody>
      </p:sp>
      <p:sp>
        <p:nvSpPr>
          <p:cNvPr id="4" name="Slide Number Placeholder 3"/>
          <p:cNvSpPr>
            <a:spLocks noGrp="1"/>
          </p:cNvSpPr>
          <p:nvPr>
            <p:ph type="sldNum" sz="quarter" idx="10"/>
          </p:nvPr>
        </p:nvSpPr>
        <p:spPr/>
        <p:txBody>
          <a:bodyPr/>
          <a:lstStyle/>
          <a:p>
            <a:fld id="{43122044-FBFD-4790-9050-34CD04BACAC2}" type="slidenum">
              <a:rPr lang="en-US" smtClean="0"/>
              <a:t>6</a:t>
            </a:fld>
            <a:endParaRPr lang="en-US"/>
          </a:p>
        </p:txBody>
      </p:sp>
    </p:spTree>
    <p:extLst>
      <p:ext uri="{BB962C8B-B14F-4D97-AF65-F5344CB8AC3E}">
        <p14:creationId xmlns:p14="http://schemas.microsoft.com/office/powerpoint/2010/main" val="2389770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MAIN POINTS TO COVER</a:t>
            </a:r>
          </a:p>
        </p:txBody>
      </p:sp>
      <p:sp>
        <p:nvSpPr>
          <p:cNvPr id="4" name="Slide Number Placeholder 3"/>
          <p:cNvSpPr>
            <a:spLocks noGrp="1"/>
          </p:cNvSpPr>
          <p:nvPr>
            <p:ph type="sldNum" sz="quarter" idx="10"/>
          </p:nvPr>
        </p:nvSpPr>
        <p:spPr/>
        <p:txBody>
          <a:bodyPr/>
          <a:lstStyle/>
          <a:p>
            <a:fld id="{43122044-FBFD-4790-9050-34CD04BACAC2}" type="slidenum">
              <a:rPr lang="en-US" smtClean="0"/>
              <a:t>7</a:t>
            </a:fld>
            <a:endParaRPr lang="en-US"/>
          </a:p>
        </p:txBody>
      </p:sp>
    </p:spTree>
    <p:extLst>
      <p:ext uri="{BB962C8B-B14F-4D97-AF65-F5344CB8AC3E}">
        <p14:creationId xmlns:p14="http://schemas.microsoft.com/office/powerpoint/2010/main" val="33169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PERMISSION TO ALTER AN AREA IN WILDLIFE AREA, PICK UP BRASS, ETC.</a:t>
            </a:r>
          </a:p>
        </p:txBody>
      </p:sp>
      <p:sp>
        <p:nvSpPr>
          <p:cNvPr id="4" name="Slide Number Placeholder 3"/>
          <p:cNvSpPr>
            <a:spLocks noGrp="1"/>
          </p:cNvSpPr>
          <p:nvPr>
            <p:ph type="sldNum" sz="quarter" idx="10"/>
          </p:nvPr>
        </p:nvSpPr>
        <p:spPr/>
        <p:txBody>
          <a:bodyPr/>
          <a:lstStyle/>
          <a:p>
            <a:fld id="{43122044-FBFD-4790-9050-34CD04BACAC2}" type="slidenum">
              <a:rPr lang="en-US" smtClean="0"/>
              <a:t>10</a:t>
            </a:fld>
            <a:endParaRPr lang="en-US"/>
          </a:p>
        </p:txBody>
      </p:sp>
    </p:spTree>
    <p:extLst>
      <p:ext uri="{BB962C8B-B14F-4D97-AF65-F5344CB8AC3E}">
        <p14:creationId xmlns:p14="http://schemas.microsoft.com/office/powerpoint/2010/main" val="413468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REQUIRE AN MOU, AGREEMENT, CONTRACT</a:t>
            </a:r>
          </a:p>
        </p:txBody>
      </p:sp>
      <p:sp>
        <p:nvSpPr>
          <p:cNvPr id="4" name="Slide Number Placeholder 3"/>
          <p:cNvSpPr>
            <a:spLocks noGrp="1"/>
          </p:cNvSpPr>
          <p:nvPr>
            <p:ph type="sldNum" sz="quarter" idx="10"/>
          </p:nvPr>
        </p:nvSpPr>
        <p:spPr/>
        <p:txBody>
          <a:bodyPr/>
          <a:lstStyle/>
          <a:p>
            <a:fld id="{43122044-FBFD-4790-9050-34CD04BACAC2}" type="slidenum">
              <a:rPr lang="en-US" smtClean="0"/>
              <a:t>11</a:t>
            </a:fld>
            <a:endParaRPr lang="en-US"/>
          </a:p>
        </p:txBody>
      </p:sp>
    </p:spTree>
    <p:extLst>
      <p:ext uri="{BB962C8B-B14F-4D97-AF65-F5344CB8AC3E}">
        <p14:creationId xmlns:p14="http://schemas.microsoft.com/office/powerpoint/2010/main" val="2287976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474813-65BA-48EE-96EE-A8B6823DBCB6}"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4900-4B67-4463-A195-6E9E7D5C5F42}" type="slidenum">
              <a:rPr lang="en-US" smtClean="0"/>
              <a:t>‹#›</a:t>
            </a:fld>
            <a:endParaRPr lang="en-US"/>
          </a:p>
        </p:txBody>
      </p:sp>
    </p:spTree>
    <p:extLst>
      <p:ext uri="{BB962C8B-B14F-4D97-AF65-F5344CB8AC3E}">
        <p14:creationId xmlns:p14="http://schemas.microsoft.com/office/powerpoint/2010/main" val="218416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474813-65BA-48EE-96EE-A8B6823DBCB6}"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4900-4B67-4463-A195-6E9E7D5C5F42}" type="slidenum">
              <a:rPr lang="en-US" smtClean="0"/>
              <a:t>‹#›</a:t>
            </a:fld>
            <a:endParaRPr lang="en-US"/>
          </a:p>
        </p:txBody>
      </p:sp>
    </p:spTree>
    <p:extLst>
      <p:ext uri="{BB962C8B-B14F-4D97-AF65-F5344CB8AC3E}">
        <p14:creationId xmlns:p14="http://schemas.microsoft.com/office/powerpoint/2010/main" val="1450128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474813-65BA-48EE-96EE-A8B6823DBCB6}"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4900-4B67-4463-A195-6E9E7D5C5F42}" type="slidenum">
              <a:rPr lang="en-US" smtClean="0"/>
              <a:t>‹#›</a:t>
            </a:fld>
            <a:endParaRPr lang="en-US"/>
          </a:p>
        </p:txBody>
      </p:sp>
    </p:spTree>
    <p:extLst>
      <p:ext uri="{BB962C8B-B14F-4D97-AF65-F5344CB8AC3E}">
        <p14:creationId xmlns:p14="http://schemas.microsoft.com/office/powerpoint/2010/main" val="120748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474813-65BA-48EE-96EE-A8B6823DBCB6}"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4900-4B67-4463-A195-6E9E7D5C5F42}" type="slidenum">
              <a:rPr lang="en-US" smtClean="0"/>
              <a:t>‹#›</a:t>
            </a:fld>
            <a:endParaRPr lang="en-US"/>
          </a:p>
        </p:txBody>
      </p:sp>
    </p:spTree>
    <p:extLst>
      <p:ext uri="{BB962C8B-B14F-4D97-AF65-F5344CB8AC3E}">
        <p14:creationId xmlns:p14="http://schemas.microsoft.com/office/powerpoint/2010/main" val="148054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474813-65BA-48EE-96EE-A8B6823DBCB6}"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4900-4B67-4463-A195-6E9E7D5C5F42}" type="slidenum">
              <a:rPr lang="en-US" smtClean="0"/>
              <a:t>‹#›</a:t>
            </a:fld>
            <a:endParaRPr lang="en-US"/>
          </a:p>
        </p:txBody>
      </p:sp>
    </p:spTree>
    <p:extLst>
      <p:ext uri="{BB962C8B-B14F-4D97-AF65-F5344CB8AC3E}">
        <p14:creationId xmlns:p14="http://schemas.microsoft.com/office/powerpoint/2010/main" val="232933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474813-65BA-48EE-96EE-A8B6823DBCB6}" type="datetimeFigureOut">
              <a:rPr lang="en-US" smtClean="0"/>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34900-4B67-4463-A195-6E9E7D5C5F42}" type="slidenum">
              <a:rPr lang="en-US" smtClean="0"/>
              <a:t>‹#›</a:t>
            </a:fld>
            <a:endParaRPr lang="en-US"/>
          </a:p>
        </p:txBody>
      </p:sp>
    </p:spTree>
    <p:extLst>
      <p:ext uri="{BB962C8B-B14F-4D97-AF65-F5344CB8AC3E}">
        <p14:creationId xmlns:p14="http://schemas.microsoft.com/office/powerpoint/2010/main" val="1707069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474813-65BA-48EE-96EE-A8B6823DBCB6}" type="datetimeFigureOut">
              <a:rPr lang="en-US" smtClean="0"/>
              <a:t>9/10/2017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634900-4B67-4463-A195-6E9E7D5C5F42}" type="slidenum">
              <a:rPr lang="en-US" smtClean="0"/>
              <a:t>‹#›</a:t>
            </a:fld>
            <a:endParaRPr lang="en-US"/>
          </a:p>
        </p:txBody>
      </p:sp>
    </p:spTree>
    <p:extLst>
      <p:ext uri="{BB962C8B-B14F-4D97-AF65-F5344CB8AC3E}">
        <p14:creationId xmlns:p14="http://schemas.microsoft.com/office/powerpoint/2010/main" val="922635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474813-65BA-48EE-96EE-A8B6823DBCB6}" type="datetimeFigureOut">
              <a:rPr lang="en-US" smtClean="0"/>
              <a:t>9/10/2017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634900-4B67-4463-A195-6E9E7D5C5F42}" type="slidenum">
              <a:rPr lang="en-US" smtClean="0"/>
              <a:t>‹#›</a:t>
            </a:fld>
            <a:endParaRPr lang="en-US"/>
          </a:p>
        </p:txBody>
      </p:sp>
    </p:spTree>
    <p:extLst>
      <p:ext uri="{BB962C8B-B14F-4D97-AF65-F5344CB8AC3E}">
        <p14:creationId xmlns:p14="http://schemas.microsoft.com/office/powerpoint/2010/main" val="273924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74813-65BA-48EE-96EE-A8B6823DBCB6}" type="datetimeFigureOut">
              <a:rPr lang="en-US" smtClean="0"/>
              <a:t>9/10/2017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634900-4B67-4463-A195-6E9E7D5C5F42}" type="slidenum">
              <a:rPr lang="en-US" smtClean="0"/>
              <a:t>‹#›</a:t>
            </a:fld>
            <a:endParaRPr lang="en-US"/>
          </a:p>
        </p:txBody>
      </p:sp>
    </p:spTree>
    <p:extLst>
      <p:ext uri="{BB962C8B-B14F-4D97-AF65-F5344CB8AC3E}">
        <p14:creationId xmlns:p14="http://schemas.microsoft.com/office/powerpoint/2010/main" val="4146693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474813-65BA-48EE-96EE-A8B6823DBCB6}" type="datetimeFigureOut">
              <a:rPr lang="en-US" smtClean="0"/>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34900-4B67-4463-A195-6E9E7D5C5F42}" type="slidenum">
              <a:rPr lang="en-US" smtClean="0"/>
              <a:t>‹#›</a:t>
            </a:fld>
            <a:endParaRPr lang="en-US"/>
          </a:p>
        </p:txBody>
      </p:sp>
    </p:spTree>
    <p:extLst>
      <p:ext uri="{BB962C8B-B14F-4D97-AF65-F5344CB8AC3E}">
        <p14:creationId xmlns:p14="http://schemas.microsoft.com/office/powerpoint/2010/main" val="548057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474813-65BA-48EE-96EE-A8B6823DBCB6}" type="datetimeFigureOut">
              <a:rPr lang="en-US" smtClean="0"/>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34900-4B67-4463-A195-6E9E7D5C5F42}" type="slidenum">
              <a:rPr lang="en-US" smtClean="0"/>
              <a:t>‹#›</a:t>
            </a:fld>
            <a:endParaRPr lang="en-US"/>
          </a:p>
        </p:txBody>
      </p:sp>
    </p:spTree>
    <p:extLst>
      <p:ext uri="{BB962C8B-B14F-4D97-AF65-F5344CB8AC3E}">
        <p14:creationId xmlns:p14="http://schemas.microsoft.com/office/powerpoint/2010/main" val="1290551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74813-65BA-48EE-96EE-A8B6823DBCB6}" type="datetimeFigureOut">
              <a:rPr lang="en-US" smtClean="0"/>
              <a:t>9/10/2017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34900-4B67-4463-A195-6E9E7D5C5F42}" type="slidenum">
              <a:rPr lang="en-US" smtClean="0"/>
              <a:t>‹#›</a:t>
            </a:fld>
            <a:endParaRPr lang="en-US"/>
          </a:p>
        </p:txBody>
      </p:sp>
    </p:spTree>
    <p:extLst>
      <p:ext uri="{BB962C8B-B14F-4D97-AF65-F5344CB8AC3E}">
        <p14:creationId xmlns:p14="http://schemas.microsoft.com/office/powerpoint/2010/main" val="24919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jpg"/><Relationship Id="rId5" Type="http://schemas.openxmlformats.org/officeDocument/2006/relationships/image" Target="../media/image14.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5.picsearch.com/is?iDstHz14djI06tBaedo3PwvAUO2_sYfmbA1WuTqKxdY&amp;height=2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2295524"/>
            <a:ext cx="3305175" cy="3629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78179"/>
            <a:ext cx="11868150" cy="2246769"/>
          </a:xfrm>
          <a:prstGeom prst="rect">
            <a:avLst/>
          </a:prstGeom>
          <a:noFill/>
        </p:spPr>
        <p:txBody>
          <a:bodyPr wrap="square" rtlCol="0">
            <a:spAutoFit/>
          </a:bodyPr>
          <a:lstStyle/>
          <a:p>
            <a:pPr algn="ctr"/>
            <a:r>
              <a:rPr lang="en-US" sz="2800" b="1" dirty="0"/>
              <a:t> LOGISTICS OF CREATING A MARINE TACTICAL LIVE FIRE TRAINING PROGRAM</a:t>
            </a:r>
          </a:p>
          <a:p>
            <a:pPr algn="ctr"/>
            <a:r>
              <a:rPr lang="en-US" sz="2800" b="1" dirty="0"/>
              <a:t>SEPTEMBER 11, 2017</a:t>
            </a:r>
          </a:p>
          <a:p>
            <a:pPr algn="ctr"/>
            <a:r>
              <a:rPr lang="en-US" sz="2800" b="1" dirty="0"/>
              <a:t>NASBLA ANNUAL CONFERENCE</a:t>
            </a:r>
          </a:p>
          <a:p>
            <a:pPr algn="ctr"/>
            <a:r>
              <a:rPr lang="en-US" sz="2800" b="1" dirty="0"/>
              <a:t>RAPID CITY, SOUTH DAKOTA</a:t>
            </a:r>
          </a:p>
          <a:p>
            <a:pPr algn="ctr"/>
            <a:endParaRPr lang="en-US" sz="2800" b="1" dirty="0"/>
          </a:p>
        </p:txBody>
      </p:sp>
      <p:sp>
        <p:nvSpPr>
          <p:cNvPr id="5" name="TextBox 4"/>
          <p:cNvSpPr txBox="1"/>
          <p:nvPr/>
        </p:nvSpPr>
        <p:spPr>
          <a:xfrm>
            <a:off x="390770" y="5025292"/>
            <a:ext cx="3950188" cy="1477328"/>
          </a:xfrm>
          <a:prstGeom prst="rect">
            <a:avLst/>
          </a:prstGeom>
          <a:noFill/>
        </p:spPr>
        <p:txBody>
          <a:bodyPr wrap="square" rtlCol="0">
            <a:spAutoFit/>
          </a:bodyPr>
          <a:lstStyle/>
          <a:p>
            <a:r>
              <a:rPr lang="en-US" b="1" dirty="0"/>
              <a:t>PRESENTATION BY:</a:t>
            </a:r>
          </a:p>
          <a:p>
            <a:r>
              <a:rPr lang="en-US" b="1" dirty="0"/>
              <a:t>MAJOR DAN HESKET</a:t>
            </a:r>
          </a:p>
          <a:p>
            <a:r>
              <a:rPr lang="en-US" b="1" dirty="0"/>
              <a:t>KANSAS WILDLIFE, PARKS &amp; TOURISM</a:t>
            </a:r>
          </a:p>
          <a:p>
            <a:r>
              <a:rPr lang="en-US" b="1" dirty="0"/>
              <a:t>LAW ENFORCEMENT DIVISION</a:t>
            </a: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5975" y="3733800"/>
            <a:ext cx="2038350" cy="2857500"/>
          </a:xfrm>
          <a:prstGeom prst="rect">
            <a:avLst/>
          </a:prstGeom>
        </p:spPr>
      </p:pic>
    </p:spTree>
    <p:extLst>
      <p:ext uri="{BB962C8B-B14F-4D97-AF65-F5344CB8AC3E}">
        <p14:creationId xmlns:p14="http://schemas.microsoft.com/office/powerpoint/2010/main" val="2956213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38150" y="152400"/>
            <a:ext cx="10458450" cy="923330"/>
          </a:xfrm>
          <a:prstGeom prst="rect">
            <a:avLst/>
          </a:prstGeom>
          <a:noFill/>
        </p:spPr>
        <p:txBody>
          <a:bodyPr wrap="square" rtlCol="0">
            <a:spAutoFit/>
          </a:bodyPr>
          <a:lstStyle/>
          <a:p>
            <a:r>
              <a:rPr lang="en-US" b="1" dirty="0"/>
              <a:t>CHENEY RESERVOIR SHOOT – 2014; ADDED A CAMPSITE CHECK AND RUNNING DOG STATION REQUIRING CLEARING BRUSH ON THE WILDLIFE AREA AS WELL AS AN AREA TO BEACH THE BOAT AND OFFICERS TO OFF-LOAD.  WORKED WITH WILDLIFE AREA MANAGER.</a:t>
            </a:r>
          </a:p>
        </p:txBody>
      </p:sp>
    </p:spTree>
    <p:extLst>
      <p:ext uri="{BB962C8B-B14F-4D97-AF65-F5344CB8AC3E}">
        <p14:creationId xmlns:p14="http://schemas.microsoft.com/office/powerpoint/2010/main" val="2998785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723" y="257908"/>
            <a:ext cx="11746523" cy="5632311"/>
          </a:xfrm>
          <a:prstGeom prst="rect">
            <a:avLst/>
          </a:prstGeom>
          <a:noFill/>
        </p:spPr>
        <p:txBody>
          <a:bodyPr wrap="square" rtlCol="0">
            <a:spAutoFit/>
          </a:bodyPr>
          <a:lstStyle/>
          <a:p>
            <a:pPr algn="ctr"/>
            <a:endParaRPr lang="en-US" sz="2400" b="1" dirty="0"/>
          </a:p>
          <a:p>
            <a:pPr algn="ctr"/>
            <a:r>
              <a:rPr lang="en-US" sz="2400" b="1" dirty="0"/>
              <a:t>COOPERATING AGREEMENTS WITH OTHER AGENCIES; ARMY CORP, COUNTY, CITY, OTHER AGENCY TRAINERS.</a:t>
            </a:r>
          </a:p>
          <a:p>
            <a:pPr algn="ctr"/>
            <a:endParaRPr lang="en-US" sz="2400" b="1" dirty="0"/>
          </a:p>
          <a:p>
            <a:r>
              <a:rPr lang="en-US" sz="2400" b="1" dirty="0"/>
              <a:t>LARGER RESERVOIRS IN OUR STATE ARE EITHER ARMY CORP OR BUREAU OF RECLAMATION LAKES</a:t>
            </a:r>
          </a:p>
          <a:p>
            <a:r>
              <a:rPr lang="en-US" sz="2400" b="1" dirty="0"/>
              <a:t>WILSON RESERVOIR IN 2003 IS AN ARMY CORP. RESERVOIR</a:t>
            </a:r>
          </a:p>
          <a:p>
            <a:r>
              <a:rPr lang="en-US" sz="2400" b="1" dirty="0"/>
              <a:t>CHENEY RESERVOIR IN 2014 AND 2015 IS A BUREAU OF REC. LAKE</a:t>
            </a:r>
          </a:p>
          <a:p>
            <a:endParaRPr lang="en-US" sz="2400" b="1" dirty="0"/>
          </a:p>
          <a:p>
            <a:r>
              <a:rPr lang="en-US" sz="2400" b="1" dirty="0"/>
              <a:t>SMALLER TRAINING SHOOTS HAVE BEEN CONDUCTED AT STATE FISHING LAKES</a:t>
            </a:r>
          </a:p>
          <a:p>
            <a:r>
              <a:rPr lang="en-US" sz="2400" b="1" dirty="0"/>
              <a:t>THESE ARE OWNED AND RAN BY OUR AGENCY</a:t>
            </a:r>
          </a:p>
          <a:p>
            <a:endParaRPr lang="en-US" sz="2400" b="1" dirty="0"/>
          </a:p>
          <a:p>
            <a:pPr algn="ctr"/>
            <a:r>
              <a:rPr lang="en-US" sz="2400" b="1" dirty="0"/>
              <a:t>ANOTHER CONSIDERATION</a:t>
            </a:r>
          </a:p>
          <a:p>
            <a:r>
              <a:rPr lang="en-US" sz="2400" b="1" dirty="0"/>
              <a:t>DO YOU BRING ALL THE OFFICERS TO ONE LOCATION, OR DO YOU BREAK IT UP AND DO MORE REGIONAL TYPE OF TRAINING EVENTS??</a:t>
            </a:r>
          </a:p>
        </p:txBody>
      </p:sp>
    </p:spTree>
    <p:extLst>
      <p:ext uri="{BB962C8B-B14F-4D97-AF65-F5344CB8AC3E}">
        <p14:creationId xmlns:p14="http://schemas.microsoft.com/office/powerpoint/2010/main" val="3487553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97169" y="4439138"/>
            <a:ext cx="5525477" cy="1569660"/>
          </a:xfrm>
          <a:prstGeom prst="rect">
            <a:avLst/>
          </a:prstGeom>
          <a:noFill/>
        </p:spPr>
        <p:txBody>
          <a:bodyPr wrap="square" rtlCol="0">
            <a:spAutoFit/>
          </a:bodyPr>
          <a:lstStyle/>
          <a:p>
            <a:r>
              <a:rPr lang="en-US" sz="2400" b="1" dirty="0"/>
              <a:t>WILSON RESERVOIR</a:t>
            </a:r>
          </a:p>
          <a:p>
            <a:r>
              <a:rPr lang="en-US" sz="2400" b="1" dirty="0"/>
              <a:t>2003</a:t>
            </a:r>
          </a:p>
          <a:p>
            <a:r>
              <a:rPr lang="en-US" sz="2400" b="1" dirty="0"/>
              <a:t>KDWPT TRAINING WITH OKLAHOMA WATER PATROL FIREARMS INSTRUCTORS</a:t>
            </a:r>
          </a:p>
        </p:txBody>
      </p:sp>
    </p:spTree>
    <p:extLst>
      <p:ext uri="{BB962C8B-B14F-4D97-AF65-F5344CB8AC3E}">
        <p14:creationId xmlns:p14="http://schemas.microsoft.com/office/powerpoint/2010/main" val="80170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32582" y="1214804"/>
            <a:ext cx="4143375" cy="1938992"/>
          </a:xfrm>
          <a:prstGeom prst="rect">
            <a:avLst/>
          </a:prstGeom>
          <a:noFill/>
        </p:spPr>
        <p:txBody>
          <a:bodyPr wrap="square" rtlCol="0">
            <a:spAutoFit/>
          </a:bodyPr>
          <a:lstStyle/>
          <a:p>
            <a:r>
              <a:rPr lang="en-US" sz="2400" b="1" dirty="0"/>
              <a:t>2014 – CHENEY RESERVOIR</a:t>
            </a:r>
          </a:p>
          <a:p>
            <a:r>
              <a:rPr lang="en-US" sz="2400" b="1" dirty="0"/>
              <a:t>4 DAYS; 135 OFFICERS RAN THROUGH THE COURSE OF FIRE</a:t>
            </a:r>
          </a:p>
          <a:p>
            <a:r>
              <a:rPr lang="en-US" sz="2400" b="1" dirty="0"/>
              <a:t>7 STATIONS</a:t>
            </a:r>
          </a:p>
        </p:txBody>
      </p:sp>
    </p:spTree>
    <p:extLst>
      <p:ext uri="{BB962C8B-B14F-4D97-AF65-F5344CB8AC3E}">
        <p14:creationId xmlns:p14="http://schemas.microsoft.com/office/powerpoint/2010/main" val="750052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938" y="281354"/>
            <a:ext cx="9988062" cy="5262979"/>
          </a:xfrm>
          <a:prstGeom prst="rect">
            <a:avLst/>
          </a:prstGeom>
          <a:noFill/>
        </p:spPr>
        <p:txBody>
          <a:bodyPr wrap="square" rtlCol="0">
            <a:spAutoFit/>
          </a:bodyPr>
          <a:lstStyle/>
          <a:p>
            <a:pPr algn="ctr"/>
            <a:r>
              <a:rPr lang="en-US" sz="2400" b="1" dirty="0"/>
              <a:t>WHAT NUMBER OF OFFICERS ARE YOU PLANNING TO TRAIN?</a:t>
            </a:r>
          </a:p>
          <a:p>
            <a:pPr algn="ctr"/>
            <a:endParaRPr lang="en-US" sz="2400" b="1" dirty="0"/>
          </a:p>
          <a:p>
            <a:r>
              <a:rPr lang="en-US" sz="2400" b="1" dirty="0"/>
              <a:t>BRING THEM ALL IN TOGETHER AT THE SAME TIME.</a:t>
            </a:r>
          </a:p>
          <a:p>
            <a:r>
              <a:rPr lang="en-US" sz="2400" b="1" dirty="0"/>
              <a:t>	WHAT WILL YOU DO WITH THEIR DOWN TIME?</a:t>
            </a:r>
          </a:p>
          <a:p>
            <a:r>
              <a:rPr lang="en-US" sz="2400" b="1" dirty="0"/>
              <a:t>	DRIVE TIME FOR THEM TO AND FROM THE TRAINING SITE?</a:t>
            </a:r>
          </a:p>
          <a:p>
            <a:r>
              <a:rPr lang="en-US" sz="2400" b="1" dirty="0"/>
              <a:t>	WILL IT REQUIRE HOTELS AND PER DIEM COST? (BUDGET)</a:t>
            </a:r>
          </a:p>
          <a:p>
            <a:endParaRPr lang="en-US" sz="2400" b="1" dirty="0"/>
          </a:p>
          <a:p>
            <a:r>
              <a:rPr lang="en-US" sz="2400" b="1" dirty="0"/>
              <a:t>ROTATE THEM IN THEIR SMALL GROUPS TO RUN THE COURSE AND LEAVE.</a:t>
            </a:r>
          </a:p>
          <a:p>
            <a:r>
              <a:rPr lang="en-US" sz="2400" b="1" dirty="0"/>
              <a:t>	REQUIRES SOME SERIOUS SCHEDULING.</a:t>
            </a:r>
          </a:p>
          <a:p>
            <a:r>
              <a:rPr lang="en-US" sz="2400" b="1" dirty="0"/>
              <a:t>	REDUCES THE NEED FOR OVERNIGHT AND PER DIEM COST?</a:t>
            </a:r>
          </a:p>
          <a:p>
            <a:r>
              <a:rPr lang="en-US" sz="2400" b="1" dirty="0"/>
              <a:t>	WILL COMPLAIN THEY DRIVE SO FAR FOR A 1 HOUR TRAINING 			SESSION !!</a:t>
            </a:r>
          </a:p>
          <a:p>
            <a:endParaRPr lang="en-US" sz="2400" b="1" dirty="0"/>
          </a:p>
          <a:p>
            <a:r>
              <a:rPr lang="en-US" sz="2400" b="1" dirty="0"/>
              <a:t>BOTH SYSTEMS HAVE WORKED !!!!</a:t>
            </a:r>
          </a:p>
        </p:txBody>
      </p:sp>
    </p:spTree>
    <p:extLst>
      <p:ext uri="{BB962C8B-B14F-4D97-AF65-F5344CB8AC3E}">
        <p14:creationId xmlns:p14="http://schemas.microsoft.com/office/powerpoint/2010/main" val="2653793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0025" y="190500"/>
            <a:ext cx="11753850" cy="2031325"/>
          </a:xfrm>
          <a:prstGeom prst="rect">
            <a:avLst/>
          </a:prstGeom>
          <a:noFill/>
        </p:spPr>
        <p:txBody>
          <a:bodyPr wrap="square" rtlCol="0">
            <a:spAutoFit/>
          </a:bodyPr>
          <a:lstStyle/>
          <a:p>
            <a:r>
              <a:rPr lang="en-US" b="1" dirty="0">
                <a:solidFill>
                  <a:schemeClr val="bg1"/>
                </a:solidFill>
              </a:rPr>
              <a:t>WILSON SHOOT 2013, TRAINING OFFICERS AND OKLAHOMA OFFICERS MET, SET UP COURSE AND DID TRIAL RUNS ON FIRST DAY.</a:t>
            </a:r>
          </a:p>
          <a:p>
            <a:r>
              <a:rPr lang="en-US" b="1" dirty="0">
                <a:solidFill>
                  <a:schemeClr val="bg1"/>
                </a:solidFill>
              </a:rPr>
              <a:t>THAT EVENING THE FIRST GROUP OF 30 ARRIVED AND CHECKED INTO HOTEL, NEXT DAY RAN THROUGH THE COURSE AND LEFT.  2</a:t>
            </a:r>
            <a:r>
              <a:rPr lang="en-US" b="1" baseline="30000" dirty="0">
                <a:solidFill>
                  <a:schemeClr val="bg1"/>
                </a:solidFill>
              </a:rPr>
              <a:t>ND</a:t>
            </a:r>
            <a:r>
              <a:rPr lang="en-US" b="1" dirty="0">
                <a:solidFill>
                  <a:schemeClr val="bg1"/>
                </a:solidFill>
              </a:rPr>
              <a:t> GROUP ARRIVED THAT EVENING AND CHECKED INTO HOTEL, RAN THE COURSE ON THE 3</a:t>
            </a:r>
            <a:r>
              <a:rPr lang="en-US" b="1" baseline="30000" dirty="0">
                <a:solidFill>
                  <a:schemeClr val="bg1"/>
                </a:solidFill>
              </a:rPr>
              <a:t>RD</a:t>
            </a:r>
            <a:r>
              <a:rPr lang="en-US" b="1" dirty="0">
                <a:solidFill>
                  <a:schemeClr val="bg1"/>
                </a:solidFill>
              </a:rPr>
              <a:t> DAY………..ETC.</a:t>
            </a:r>
          </a:p>
          <a:p>
            <a:r>
              <a:rPr lang="en-US" b="1" dirty="0">
                <a:solidFill>
                  <a:schemeClr val="bg1"/>
                </a:solidFill>
              </a:rPr>
              <a:t>WHILE WAITING TO RUN THE COURSE THE OTHER OFFICERS WENT THROUGH A ROTATION OF TRAINING STATIONS AT THE STAGING AREA SUCH AS DEFENSIVE TACTICS DRILLS, HANDCUFFING A SUSPECT ON A BOAT, LIFE JACKET PLACEMENT ON A SUSPECT ON A BOAT, ETC.</a:t>
            </a:r>
          </a:p>
        </p:txBody>
      </p:sp>
    </p:spTree>
    <p:extLst>
      <p:ext uri="{BB962C8B-B14F-4D97-AF65-F5344CB8AC3E}">
        <p14:creationId xmlns:p14="http://schemas.microsoft.com/office/powerpoint/2010/main" val="704438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23862" y="4978644"/>
            <a:ext cx="11344275" cy="1323439"/>
          </a:xfrm>
          <a:prstGeom prst="rect">
            <a:avLst/>
          </a:prstGeom>
          <a:noFill/>
        </p:spPr>
        <p:txBody>
          <a:bodyPr wrap="square" rtlCol="0">
            <a:spAutoFit/>
          </a:bodyPr>
          <a:lstStyle/>
          <a:p>
            <a:r>
              <a:rPr lang="en-US" sz="2000" b="1" dirty="0"/>
              <a:t>2014; OFFICERS ARRIVED BY SCHEDULE, 3 AT A TIME ON THE 1/2 HOUR, RUNNING 30 OFFICERS A DAY FOR 4 DAYS.  THEY WOULD RUN THE COURSE AND LEAVE.  OFFICERS STAGED UP FOR NEXT RUN WOULD BE ISSUED AMMO, GIVEN A SAFETY TALK, HAVE THE OPERATIONS OF THE COURSE EXPLAINED TO THEM AND SECURE THEIR LIFE JACKETS.</a:t>
            </a:r>
          </a:p>
        </p:txBody>
      </p:sp>
    </p:spTree>
    <p:extLst>
      <p:ext uri="{BB962C8B-B14F-4D97-AF65-F5344CB8AC3E}">
        <p14:creationId xmlns:p14="http://schemas.microsoft.com/office/powerpoint/2010/main" val="533636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9492" y="258857"/>
            <a:ext cx="4142544" cy="523220"/>
          </a:xfrm>
          <a:prstGeom prst="rect">
            <a:avLst/>
          </a:prstGeom>
        </p:spPr>
        <p:txBody>
          <a:bodyPr wrap="none">
            <a:spAutoFit/>
          </a:bodyPr>
          <a:lstStyle/>
          <a:p>
            <a:r>
              <a:rPr lang="en-US" sz="2800" b="1" dirty="0"/>
              <a:t>WHAT IS YOUR BUDGET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782076"/>
            <a:ext cx="10287000" cy="6075923"/>
          </a:xfrm>
          <a:prstGeom prst="rect">
            <a:avLst/>
          </a:prstGeom>
        </p:spPr>
      </p:pic>
      <p:sp>
        <p:nvSpPr>
          <p:cNvPr id="4" name="TextBox 3"/>
          <p:cNvSpPr txBox="1"/>
          <p:nvPr/>
        </p:nvSpPr>
        <p:spPr>
          <a:xfrm>
            <a:off x="1209675" y="962025"/>
            <a:ext cx="4706571" cy="369332"/>
          </a:xfrm>
          <a:prstGeom prst="rect">
            <a:avLst/>
          </a:prstGeom>
          <a:noFill/>
        </p:spPr>
        <p:txBody>
          <a:bodyPr wrap="square" rtlCol="0">
            <a:spAutoFit/>
          </a:bodyPr>
          <a:lstStyle/>
          <a:p>
            <a:r>
              <a:rPr lang="en-US" b="1" dirty="0"/>
              <a:t>HIGH TECH VS. LOW TECH TARGET SYSTEMS!!!!</a:t>
            </a:r>
          </a:p>
        </p:txBody>
      </p:sp>
      <p:sp>
        <p:nvSpPr>
          <p:cNvPr id="5" name="TextBox 4"/>
          <p:cNvSpPr txBox="1"/>
          <p:nvPr/>
        </p:nvSpPr>
        <p:spPr>
          <a:xfrm>
            <a:off x="6799385" y="5931877"/>
            <a:ext cx="2844800" cy="369332"/>
          </a:xfrm>
          <a:prstGeom prst="rect">
            <a:avLst/>
          </a:prstGeom>
          <a:noFill/>
        </p:spPr>
        <p:txBody>
          <a:bodyPr wrap="square" rtlCol="0">
            <a:spAutoFit/>
          </a:bodyPr>
          <a:lstStyle/>
          <a:p>
            <a:r>
              <a:rPr lang="en-US" b="1" dirty="0"/>
              <a:t>AMMUNITION COST</a:t>
            </a:r>
          </a:p>
        </p:txBody>
      </p:sp>
      <p:sp>
        <p:nvSpPr>
          <p:cNvPr id="6" name="TextBox 5"/>
          <p:cNvSpPr txBox="1"/>
          <p:nvPr/>
        </p:nvSpPr>
        <p:spPr>
          <a:xfrm>
            <a:off x="7369908" y="5572369"/>
            <a:ext cx="3259015" cy="369332"/>
          </a:xfrm>
          <a:prstGeom prst="rect">
            <a:avLst/>
          </a:prstGeom>
          <a:noFill/>
        </p:spPr>
        <p:txBody>
          <a:bodyPr wrap="square" rtlCol="0">
            <a:spAutoFit/>
          </a:bodyPr>
          <a:lstStyle/>
          <a:p>
            <a:r>
              <a:rPr lang="en-US" b="1" dirty="0"/>
              <a:t>EQUIPMENT COST</a:t>
            </a:r>
          </a:p>
        </p:txBody>
      </p:sp>
      <p:sp>
        <p:nvSpPr>
          <p:cNvPr id="7" name="TextBox 6"/>
          <p:cNvSpPr txBox="1"/>
          <p:nvPr/>
        </p:nvSpPr>
        <p:spPr>
          <a:xfrm>
            <a:off x="7135447" y="6291385"/>
            <a:ext cx="2618153" cy="369332"/>
          </a:xfrm>
          <a:prstGeom prst="rect">
            <a:avLst/>
          </a:prstGeom>
          <a:noFill/>
        </p:spPr>
        <p:txBody>
          <a:bodyPr wrap="square" rtlCol="0">
            <a:spAutoFit/>
          </a:bodyPr>
          <a:lstStyle/>
          <a:p>
            <a:r>
              <a:rPr lang="en-US" b="1" dirty="0"/>
              <a:t>DAMAGES !!!!</a:t>
            </a:r>
          </a:p>
        </p:txBody>
      </p:sp>
      <p:sp>
        <p:nvSpPr>
          <p:cNvPr id="8" name="TextBox 7"/>
          <p:cNvSpPr txBox="1"/>
          <p:nvPr/>
        </p:nvSpPr>
        <p:spPr>
          <a:xfrm>
            <a:off x="8526585" y="4576354"/>
            <a:ext cx="1641230" cy="646331"/>
          </a:xfrm>
          <a:prstGeom prst="rect">
            <a:avLst/>
          </a:prstGeom>
          <a:noFill/>
        </p:spPr>
        <p:txBody>
          <a:bodyPr wrap="square" rtlCol="0">
            <a:spAutoFit/>
          </a:bodyPr>
          <a:lstStyle/>
          <a:p>
            <a:r>
              <a:rPr lang="en-US" b="1" dirty="0"/>
              <a:t>ROOM AND BOARD COST</a:t>
            </a:r>
          </a:p>
        </p:txBody>
      </p:sp>
      <p:sp>
        <p:nvSpPr>
          <p:cNvPr id="9" name="Speech Bubble: Oval 8"/>
          <p:cNvSpPr/>
          <p:nvPr/>
        </p:nvSpPr>
        <p:spPr>
          <a:xfrm>
            <a:off x="5916246" y="853596"/>
            <a:ext cx="3243385" cy="102381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55507" y="1093223"/>
            <a:ext cx="2954216" cy="369332"/>
          </a:xfrm>
          <a:prstGeom prst="rect">
            <a:avLst/>
          </a:prstGeom>
          <a:noFill/>
        </p:spPr>
        <p:txBody>
          <a:bodyPr wrap="square" rtlCol="0">
            <a:spAutoFit/>
          </a:bodyPr>
          <a:lstStyle/>
          <a:p>
            <a:r>
              <a:rPr lang="en-US" b="1" dirty="0"/>
              <a:t>WHAT OVERTIME !!!!</a:t>
            </a:r>
          </a:p>
        </p:txBody>
      </p:sp>
    </p:spTree>
    <p:extLst>
      <p:ext uri="{BB962C8B-B14F-4D97-AF65-F5344CB8AC3E}">
        <p14:creationId xmlns:p14="http://schemas.microsoft.com/office/powerpoint/2010/main" val="3874389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9143" y="196334"/>
            <a:ext cx="4550669" cy="461665"/>
          </a:xfrm>
          <a:prstGeom prst="rect">
            <a:avLst/>
          </a:prstGeom>
        </p:spPr>
        <p:txBody>
          <a:bodyPr wrap="none">
            <a:spAutoFit/>
          </a:bodyPr>
          <a:lstStyle/>
          <a:p>
            <a:r>
              <a:rPr lang="en-US" sz="2400" b="1" dirty="0"/>
              <a:t>WHAT RESOURCES DO YOU NEED?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657999"/>
            <a:ext cx="2776643" cy="23614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3825" y="657999"/>
            <a:ext cx="2238375" cy="23614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751" y="657999"/>
            <a:ext cx="2414693" cy="236142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5995" y="657999"/>
            <a:ext cx="2674244" cy="2361425"/>
          </a:xfrm>
          <a:prstGeom prst="rect">
            <a:avLst/>
          </a:prstGeom>
        </p:spPr>
      </p:pic>
      <p:sp>
        <p:nvSpPr>
          <p:cNvPr id="7" name="TextBox 6"/>
          <p:cNvSpPr txBox="1"/>
          <p:nvPr/>
        </p:nvSpPr>
        <p:spPr>
          <a:xfrm>
            <a:off x="590550" y="3362325"/>
            <a:ext cx="2705100" cy="2862322"/>
          </a:xfrm>
          <a:prstGeom prst="rect">
            <a:avLst/>
          </a:prstGeom>
          <a:noFill/>
        </p:spPr>
        <p:txBody>
          <a:bodyPr wrap="square" rtlCol="0">
            <a:spAutoFit/>
          </a:bodyPr>
          <a:lstStyle/>
          <a:p>
            <a:r>
              <a:rPr lang="en-US" b="1" dirty="0"/>
              <a:t>PWC’S TO SHUTTLE EQUIPMENT</a:t>
            </a:r>
          </a:p>
          <a:p>
            <a:endParaRPr lang="en-US" b="1" dirty="0"/>
          </a:p>
          <a:p>
            <a:r>
              <a:rPr lang="en-US" b="1" dirty="0"/>
              <a:t>RESET TARGETS</a:t>
            </a:r>
          </a:p>
          <a:p>
            <a:r>
              <a:rPr lang="en-US" b="1" dirty="0"/>
              <a:t>7 STATIONS = 7 PWC’S</a:t>
            </a:r>
          </a:p>
          <a:p>
            <a:endParaRPr lang="en-US" b="1" dirty="0"/>
          </a:p>
          <a:p>
            <a:r>
              <a:rPr lang="en-US" b="1" dirty="0"/>
              <a:t>2 PWC’S FOR SECURING COURSE FROM PUBLIC</a:t>
            </a:r>
          </a:p>
          <a:p>
            <a:endParaRPr lang="en-US" dirty="0"/>
          </a:p>
          <a:p>
            <a:endParaRPr lang="en-US" dirty="0"/>
          </a:p>
        </p:txBody>
      </p:sp>
      <p:sp>
        <p:nvSpPr>
          <p:cNvPr id="8" name="TextBox 7"/>
          <p:cNvSpPr txBox="1"/>
          <p:nvPr/>
        </p:nvSpPr>
        <p:spPr>
          <a:xfrm>
            <a:off x="3876431" y="3362325"/>
            <a:ext cx="2295769" cy="2308324"/>
          </a:xfrm>
          <a:prstGeom prst="rect">
            <a:avLst/>
          </a:prstGeom>
          <a:noFill/>
        </p:spPr>
        <p:txBody>
          <a:bodyPr wrap="square" rtlCol="0">
            <a:spAutoFit/>
          </a:bodyPr>
          <a:lstStyle/>
          <a:p>
            <a:r>
              <a:rPr lang="en-US" b="1" dirty="0"/>
              <a:t>2 PATROL BOATS TO RUN THE COURSE AND ONE SPARE</a:t>
            </a:r>
          </a:p>
          <a:p>
            <a:endParaRPr lang="en-US" b="1" dirty="0"/>
          </a:p>
          <a:p>
            <a:r>
              <a:rPr lang="en-US" b="1" dirty="0"/>
              <a:t>1 STAGING BOAT</a:t>
            </a:r>
          </a:p>
          <a:p>
            <a:endParaRPr lang="en-US" b="1" dirty="0"/>
          </a:p>
          <a:p>
            <a:r>
              <a:rPr lang="en-US" b="1" dirty="0"/>
              <a:t>1 SAFETY AND CONTROL BOAT</a:t>
            </a:r>
          </a:p>
        </p:txBody>
      </p:sp>
      <p:sp>
        <p:nvSpPr>
          <p:cNvPr id="9" name="TextBox 8"/>
          <p:cNvSpPr txBox="1"/>
          <p:nvPr/>
        </p:nvSpPr>
        <p:spPr>
          <a:xfrm>
            <a:off x="6431751" y="3362325"/>
            <a:ext cx="2414693" cy="2862322"/>
          </a:xfrm>
          <a:prstGeom prst="rect">
            <a:avLst/>
          </a:prstGeom>
          <a:noFill/>
        </p:spPr>
        <p:txBody>
          <a:bodyPr wrap="square" rtlCol="0">
            <a:spAutoFit/>
          </a:bodyPr>
          <a:lstStyle/>
          <a:p>
            <a:r>
              <a:rPr lang="en-US" b="1" dirty="0"/>
              <a:t>CARD BOARD TARGETS</a:t>
            </a:r>
          </a:p>
          <a:p>
            <a:endParaRPr lang="en-US" b="1" dirty="0"/>
          </a:p>
          <a:p>
            <a:r>
              <a:rPr lang="en-US" b="1" dirty="0"/>
              <a:t>PEPPER POPPERS</a:t>
            </a:r>
          </a:p>
          <a:p>
            <a:endParaRPr lang="en-US" b="1" dirty="0"/>
          </a:p>
          <a:p>
            <a:r>
              <a:rPr lang="en-US" b="1" dirty="0"/>
              <a:t>AUTOMATED TARGETS</a:t>
            </a:r>
          </a:p>
          <a:p>
            <a:endParaRPr lang="en-US" b="1" dirty="0"/>
          </a:p>
          <a:p>
            <a:r>
              <a:rPr lang="en-US" b="1" dirty="0"/>
              <a:t>MARKERS/BLUE ROCK</a:t>
            </a:r>
          </a:p>
          <a:p>
            <a:endParaRPr lang="en-US" b="1" dirty="0"/>
          </a:p>
          <a:p>
            <a:r>
              <a:rPr lang="en-US" b="1" dirty="0"/>
              <a:t>WEIGHTS, STAKES, TAPE, STAPLES, ETC.</a:t>
            </a:r>
          </a:p>
        </p:txBody>
      </p:sp>
      <p:sp>
        <p:nvSpPr>
          <p:cNvPr id="10" name="TextBox 9"/>
          <p:cNvSpPr txBox="1"/>
          <p:nvPr/>
        </p:nvSpPr>
        <p:spPr>
          <a:xfrm>
            <a:off x="9105995" y="3362325"/>
            <a:ext cx="2674244" cy="3139321"/>
          </a:xfrm>
          <a:prstGeom prst="rect">
            <a:avLst/>
          </a:prstGeom>
          <a:noFill/>
        </p:spPr>
        <p:txBody>
          <a:bodyPr wrap="square" rtlCol="0">
            <a:spAutoFit/>
          </a:bodyPr>
          <a:lstStyle/>
          <a:p>
            <a:r>
              <a:rPr lang="en-US" b="1" dirty="0"/>
              <a:t>TARGET BOATS</a:t>
            </a:r>
          </a:p>
          <a:p>
            <a:endParaRPr lang="en-US" b="1" dirty="0"/>
          </a:p>
          <a:p>
            <a:r>
              <a:rPr lang="en-US" b="1" dirty="0"/>
              <a:t>RIGGINGS TO SECURE TARGETS</a:t>
            </a:r>
          </a:p>
          <a:p>
            <a:endParaRPr lang="en-US" b="1" dirty="0"/>
          </a:p>
          <a:p>
            <a:r>
              <a:rPr lang="en-US" b="1" dirty="0"/>
              <a:t>ANCHORS AND ROPES TO SECURE BOATS FROM WAKES</a:t>
            </a:r>
          </a:p>
          <a:p>
            <a:endParaRPr lang="en-US" b="1" dirty="0"/>
          </a:p>
          <a:p>
            <a:r>
              <a:rPr lang="en-US" b="1" dirty="0"/>
              <a:t>ENOUGH WATER DEPTH TO GET IN CLOSE</a:t>
            </a:r>
          </a:p>
        </p:txBody>
      </p:sp>
    </p:spTree>
    <p:extLst>
      <p:ext uri="{BB962C8B-B14F-4D97-AF65-F5344CB8AC3E}">
        <p14:creationId xmlns:p14="http://schemas.microsoft.com/office/powerpoint/2010/main" val="526465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10274"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274" y="0"/>
            <a:ext cx="6181725" cy="6858000"/>
          </a:xfrm>
          <a:prstGeom prst="rect">
            <a:avLst/>
          </a:prstGeom>
        </p:spPr>
      </p:pic>
      <p:sp>
        <p:nvSpPr>
          <p:cNvPr id="4" name="TextBox 3"/>
          <p:cNvSpPr txBox="1"/>
          <p:nvPr/>
        </p:nvSpPr>
        <p:spPr>
          <a:xfrm>
            <a:off x="1496158" y="5399942"/>
            <a:ext cx="3914775" cy="523220"/>
          </a:xfrm>
          <a:prstGeom prst="rect">
            <a:avLst/>
          </a:prstGeom>
          <a:noFill/>
        </p:spPr>
        <p:txBody>
          <a:bodyPr wrap="square" rtlCol="0">
            <a:spAutoFit/>
          </a:bodyPr>
          <a:lstStyle/>
          <a:p>
            <a:r>
              <a:rPr lang="en-US" sz="2800" b="1" dirty="0"/>
              <a:t>SPECIALIZED STATIONS</a:t>
            </a:r>
          </a:p>
        </p:txBody>
      </p:sp>
      <p:sp>
        <p:nvSpPr>
          <p:cNvPr id="5" name="TextBox 4"/>
          <p:cNvSpPr txBox="1"/>
          <p:nvPr/>
        </p:nvSpPr>
        <p:spPr>
          <a:xfrm>
            <a:off x="6447692" y="422030"/>
            <a:ext cx="2813539" cy="369332"/>
          </a:xfrm>
          <a:prstGeom prst="rect">
            <a:avLst/>
          </a:prstGeom>
          <a:noFill/>
        </p:spPr>
        <p:txBody>
          <a:bodyPr wrap="square" rtlCol="0">
            <a:spAutoFit/>
          </a:bodyPr>
          <a:lstStyle/>
          <a:p>
            <a:r>
              <a:rPr lang="en-US" b="1" dirty="0"/>
              <a:t>THE RUNNING DOG</a:t>
            </a:r>
          </a:p>
        </p:txBody>
      </p:sp>
      <p:sp>
        <p:nvSpPr>
          <p:cNvPr id="6" name="Arrow: Down 5"/>
          <p:cNvSpPr/>
          <p:nvPr/>
        </p:nvSpPr>
        <p:spPr>
          <a:xfrm>
            <a:off x="7643446" y="791362"/>
            <a:ext cx="320431" cy="171737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601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0" name="Picture 2" descr="http://media4.picsearch.com/is?VidwlpV3hZEy_2k0DlSedc_bmS0H27Egsl9dNVFxFZA&amp;height=2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63842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dia1.picsearch.com/is?2XlrnrHGU-7KXiiFdck3KrNzcyYd6dGeHM2BmEvj1yA&amp;height=2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3124" y="1"/>
            <a:ext cx="24288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media4.picsearch.com/is?n7V4wUkuuvi1y1O-TQaJ0jUWao1-lA1s9UAdyG1n5vk&amp;height=3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5324475"/>
            <a:ext cx="5810249"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791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media2.picsearch.com/is?Ef_EAcYz4NHSeEgFVp0FAdRERPl5KTInoUQdPeg2DXQ&amp;height=1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025" y="3935534"/>
            <a:ext cx="3248025" cy="25050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edia5.picsearch.com/is?VfDHJfCL44k14oNQLQSEak5OpGPIzXQ_6EuBZ7pHhMc&amp;height=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9095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media1.picsearch.com/is?qZjsrHEG_TkXDPDYYEAoZJ9BVPB_tWZ_WPjYBI7A3yE&amp;height=2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85726"/>
            <a:ext cx="3771900" cy="2757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91025" y="533400"/>
            <a:ext cx="3562350" cy="1938992"/>
          </a:xfrm>
          <a:prstGeom prst="rect">
            <a:avLst/>
          </a:prstGeom>
          <a:noFill/>
        </p:spPr>
        <p:txBody>
          <a:bodyPr wrap="square" rtlCol="0">
            <a:spAutoFit/>
          </a:bodyPr>
          <a:lstStyle/>
          <a:p>
            <a:r>
              <a:rPr lang="en-US" sz="2400" b="1" dirty="0"/>
              <a:t>DON’T FORGET THE IMPORTANCE OF THE NECESSARY REQUIREMENTS FOR YOUR OFFICERS </a:t>
            </a:r>
          </a:p>
        </p:txBody>
      </p:sp>
      <p:sp>
        <p:nvSpPr>
          <p:cNvPr id="3" name="Arrow: Down 2"/>
          <p:cNvSpPr/>
          <p:nvPr/>
        </p:nvSpPr>
        <p:spPr>
          <a:xfrm rot="18579055">
            <a:off x="4064001" y="2735385"/>
            <a:ext cx="875323" cy="13755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p:cNvSpPr/>
          <p:nvPr/>
        </p:nvSpPr>
        <p:spPr>
          <a:xfrm rot="3045228">
            <a:off x="7295761" y="2750283"/>
            <a:ext cx="882772" cy="13457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868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19175" y="5267325"/>
            <a:ext cx="10229850" cy="1077218"/>
          </a:xfrm>
          <a:prstGeom prst="rect">
            <a:avLst/>
          </a:prstGeom>
          <a:noFill/>
        </p:spPr>
        <p:txBody>
          <a:bodyPr wrap="square" rtlCol="0">
            <a:spAutoFit/>
          </a:bodyPr>
          <a:lstStyle/>
          <a:p>
            <a:r>
              <a:rPr lang="en-US" sz="3200" b="1" dirty="0"/>
              <a:t>OFFICER TIME WILL BE VERY IMPORTANT TO MONITOR ESPECIALLY THOSE ASSISTING WITH THE TRAINING</a:t>
            </a:r>
          </a:p>
        </p:txBody>
      </p:sp>
      <p:pic>
        <p:nvPicPr>
          <p:cNvPr id="7170" name="Picture 2" descr="http://media2.picsearch.com/is?KhUBjmQhNIBytxAitMduDXtFQeNtKJmK_Ld9gZ7SZ3g&amp;height=3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0225" y="1"/>
            <a:ext cx="2771775"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214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media5.picsearch.com/is?rt8kENF_QiuhJaHUKfdWjY0A0QIHF-KvlIUadv6U4mM&amp;height=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81875" cy="6791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81875" y="466725"/>
            <a:ext cx="4638675" cy="5262979"/>
          </a:xfrm>
          <a:prstGeom prst="rect">
            <a:avLst/>
          </a:prstGeom>
          <a:noFill/>
        </p:spPr>
        <p:txBody>
          <a:bodyPr wrap="square" rtlCol="0">
            <a:spAutoFit/>
          </a:bodyPr>
          <a:lstStyle/>
          <a:p>
            <a:r>
              <a:rPr lang="en-US" sz="2400" b="1" dirty="0"/>
              <a:t>KEEP THE PUBLIC INFORMED</a:t>
            </a:r>
          </a:p>
          <a:p>
            <a:endParaRPr lang="en-US" sz="2400" b="1" dirty="0"/>
          </a:p>
          <a:p>
            <a:r>
              <a:rPr lang="en-US" sz="2400" b="1" dirty="0"/>
              <a:t>WAY IN ADVANCE, ADVISE THE PUBLIC OF ROAD AND AREA CLOSURES</a:t>
            </a:r>
          </a:p>
          <a:p>
            <a:endParaRPr lang="en-US" sz="2400" b="1" dirty="0"/>
          </a:p>
          <a:p>
            <a:r>
              <a:rPr lang="en-US" sz="2400" b="1" dirty="0"/>
              <a:t>WHAT IS GOING TO OCCUR</a:t>
            </a:r>
          </a:p>
          <a:p>
            <a:endParaRPr lang="en-US" sz="2400" b="1" dirty="0"/>
          </a:p>
          <a:p>
            <a:r>
              <a:rPr lang="en-US" sz="2400" b="1" dirty="0"/>
              <a:t>PROMOTE MEDIA COVERAGE OF THE EVENT</a:t>
            </a:r>
          </a:p>
          <a:p>
            <a:endParaRPr lang="en-US" sz="2400" b="1" dirty="0"/>
          </a:p>
          <a:p>
            <a:r>
              <a:rPr lang="en-US" sz="2400" b="1" dirty="0"/>
              <a:t>MOST CITIZENS ARE UNAWARE OF WHY WE TRAIN AND WHAT IT IS WE ARE TRAINING FOR.</a:t>
            </a:r>
          </a:p>
        </p:txBody>
      </p:sp>
    </p:spTree>
    <p:extLst>
      <p:ext uri="{BB962C8B-B14F-4D97-AF65-F5344CB8AC3E}">
        <p14:creationId xmlns:p14="http://schemas.microsoft.com/office/powerpoint/2010/main" val="3290915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5177233"/>
              </p:ext>
            </p:extLst>
          </p:nvPr>
        </p:nvGraphicFramePr>
        <p:xfrm>
          <a:off x="1242646" y="836242"/>
          <a:ext cx="9683261" cy="5857634"/>
        </p:xfrm>
        <a:graphic>
          <a:graphicData uri="http://schemas.openxmlformats.org/drawingml/2006/table">
            <a:tbl>
              <a:tblPr firstRow="1" firstCol="1" bandRow="1"/>
              <a:tblGrid>
                <a:gridCol w="1849658">
                  <a:extLst>
                    <a:ext uri="{9D8B030D-6E8A-4147-A177-3AD203B41FA5}">
                      <a16:colId xmlns:a16="http://schemas.microsoft.com/office/drawing/2014/main" val="3033815533"/>
                    </a:ext>
                  </a:extLst>
                </a:gridCol>
                <a:gridCol w="7833603">
                  <a:extLst>
                    <a:ext uri="{9D8B030D-6E8A-4147-A177-3AD203B41FA5}">
                      <a16:colId xmlns:a16="http://schemas.microsoft.com/office/drawing/2014/main" val="9729518"/>
                    </a:ext>
                  </a:extLst>
                </a:gridCol>
              </a:tblGrid>
              <a:tr h="344567">
                <a:tc>
                  <a:txBody>
                    <a:bodyPr/>
                    <a:lstStyle/>
                    <a:p>
                      <a:pPr marL="0" marR="0" algn="ctr">
                        <a:lnSpc>
                          <a:spcPct val="115000"/>
                        </a:lnSpc>
                        <a:spcBef>
                          <a:spcPts val="0"/>
                        </a:spcBef>
                        <a:spcAft>
                          <a:spcPts val="0"/>
                        </a:spcAft>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Module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ctr">
                        <a:lnSpc>
                          <a:spcPct val="115000"/>
                        </a:lnSpc>
                        <a:spcBef>
                          <a:spcPts val="0"/>
                        </a:spcBef>
                        <a:spcAft>
                          <a:spcPts val="0"/>
                        </a:spcAft>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Subject Areas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341866645"/>
                  </a:ext>
                </a:extLst>
              </a:tr>
              <a:tr h="344567">
                <a:tc>
                  <a:txBody>
                    <a:bodyPr/>
                    <a:lstStyle/>
                    <a:p>
                      <a:pPr marL="0" marR="0" algn="ctr">
                        <a:lnSpc>
                          <a:spcPct val="115000"/>
                        </a:lnSpc>
                        <a:spcBef>
                          <a:spcPts val="0"/>
                        </a:spcBef>
                        <a:spcAft>
                          <a:spcPts val="0"/>
                        </a:spcAft>
                      </a:pPr>
                      <a:r>
                        <a:rPr lang="en-US" sz="1800" u="none" strike="noStrike" dirty="0">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u="none" strike="noStrike">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8497245"/>
                  </a:ext>
                </a:extLst>
              </a:tr>
              <a:tr h="344567">
                <a:tc>
                  <a:txBody>
                    <a:bodyPr/>
                    <a:lstStyle/>
                    <a:p>
                      <a:pPr marL="0" marR="0" algn="ctr">
                        <a:lnSpc>
                          <a:spcPct val="115000"/>
                        </a:lnSpc>
                        <a:spcBef>
                          <a:spcPts val="0"/>
                        </a:spcBef>
                        <a:spcAft>
                          <a:spcPts val="0"/>
                        </a:spcAft>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15000"/>
                        </a:lnSpc>
                        <a:spcBef>
                          <a:spcPts val="0"/>
                        </a:spcBef>
                        <a:spcAft>
                          <a:spcPts val="0"/>
                        </a:spcAft>
                      </a:pPr>
                      <a:r>
                        <a:rPr lang="en-US" sz="1800" b="1">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3516312031"/>
                  </a:ext>
                </a:extLst>
              </a:tr>
              <a:tr h="344567">
                <a:tc>
                  <a:txBody>
                    <a:bodyPr/>
                    <a:lstStyle/>
                    <a:p>
                      <a:pPr marL="0" marR="0" algn="ctr">
                        <a:lnSpc>
                          <a:spcPct val="115000"/>
                        </a:lnSpc>
                        <a:spcBef>
                          <a:spcPts val="0"/>
                        </a:spcBef>
                        <a:spcAft>
                          <a:spcPts val="0"/>
                        </a:spcAft>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1.0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Introduction to the Marine Tactical Course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1040101"/>
                  </a:ext>
                </a:extLst>
              </a:tr>
              <a:tr h="689133">
                <a:tc>
                  <a:txBody>
                    <a:bodyPr/>
                    <a:lstStyle/>
                    <a:p>
                      <a:pPr marL="0" marR="0" algn="ctr">
                        <a:lnSpc>
                          <a:spcPct val="115000"/>
                        </a:lnSpc>
                        <a:spcBef>
                          <a:spcPts val="0"/>
                        </a:spcBef>
                        <a:spcAft>
                          <a:spcPts val="0"/>
                        </a:spcAft>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2.0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Understanding Supporting Knowledge to Policy and Guidelines involving the Use of Force.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069625"/>
                  </a:ext>
                </a:extLst>
              </a:tr>
              <a:tr h="344567">
                <a:tc>
                  <a:txBody>
                    <a:bodyPr/>
                    <a:lstStyle/>
                    <a:p>
                      <a:pPr marL="0" marR="0" algn="ctr">
                        <a:lnSpc>
                          <a:spcPct val="115000"/>
                        </a:lnSpc>
                        <a:spcBef>
                          <a:spcPts val="0"/>
                        </a:spcBef>
                        <a:spcAft>
                          <a:spcPts val="0"/>
                        </a:spcAft>
                      </a:pPr>
                      <a:r>
                        <a:rPr lang="en-US" sz="1800">
                          <a:effectLst/>
                          <a:latin typeface="Georgia" panose="02040502050405020303" pitchFamily="18" charset="0"/>
                          <a:ea typeface="Times New Roman" panose="02020603050405020304" pitchFamily="18" charset="0"/>
                          <a:cs typeface="Times New Roman" panose="02020603050405020304" pitchFamily="18" charset="0"/>
                        </a:rPr>
                        <a:t>2.1</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Discussion of Use of Force Policy between represented states.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3239751"/>
                  </a:ext>
                </a:extLst>
              </a:tr>
              <a:tr h="689133">
                <a:tc>
                  <a:txBody>
                    <a:bodyPr/>
                    <a:lstStyle/>
                    <a:p>
                      <a:pPr marL="0" marR="0" algn="ctr">
                        <a:lnSpc>
                          <a:spcPct val="115000"/>
                        </a:lnSpc>
                        <a:spcBef>
                          <a:spcPts val="0"/>
                        </a:spcBef>
                        <a:spcAft>
                          <a:spcPts val="0"/>
                        </a:spcAft>
                      </a:pPr>
                      <a:r>
                        <a:rPr lang="en-US" sz="1800">
                          <a:effectLst/>
                          <a:latin typeface="Georgia" panose="02040502050405020303" pitchFamily="18" charset="0"/>
                          <a:ea typeface="Times New Roman" panose="02020603050405020304" pitchFamily="18" charset="0"/>
                          <a:cs typeface="Times New Roman" panose="02020603050405020304" pitchFamily="18" charset="0"/>
                        </a:rPr>
                        <a:t> 2.2</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Identification of threats where use of force may be required and course of actions to be taken.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253807"/>
                  </a:ext>
                </a:extLst>
              </a:tr>
              <a:tr h="344567">
                <a:tc>
                  <a:txBody>
                    <a:bodyPr/>
                    <a:lstStyle/>
                    <a:p>
                      <a:pPr marL="0" marR="0" algn="ctr">
                        <a:lnSpc>
                          <a:spcPct val="115000"/>
                        </a:lnSpc>
                        <a:spcBef>
                          <a:spcPts val="0"/>
                        </a:spcBef>
                        <a:spcAft>
                          <a:spcPts val="0"/>
                        </a:spcAft>
                      </a:pPr>
                      <a:r>
                        <a:rPr lang="en-US" sz="1800">
                          <a:effectLst/>
                          <a:latin typeface="Georgia" panose="02040502050405020303" pitchFamily="18" charset="0"/>
                          <a:ea typeface="Times New Roman" panose="02020603050405020304" pitchFamily="18" charset="0"/>
                          <a:cs typeface="Times New Roman" panose="02020603050405020304" pitchFamily="18" charset="0"/>
                        </a:rPr>
                        <a:t>2.3</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Discussion of cover and concealment on a patrol vessel.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730627"/>
                  </a:ext>
                </a:extLst>
              </a:tr>
              <a:tr h="689133">
                <a:tc>
                  <a:txBody>
                    <a:bodyPr/>
                    <a:lstStyle/>
                    <a:p>
                      <a:pPr marL="0" marR="0" algn="ctr">
                        <a:lnSpc>
                          <a:spcPct val="115000"/>
                        </a:lnSpc>
                        <a:spcBef>
                          <a:spcPts val="0"/>
                        </a:spcBef>
                        <a:spcAft>
                          <a:spcPts val="0"/>
                        </a:spcAft>
                      </a:pPr>
                      <a:r>
                        <a:rPr lang="en-US" sz="1800">
                          <a:effectLst/>
                          <a:latin typeface="Georgia" panose="02040502050405020303" pitchFamily="18" charset="0"/>
                          <a:ea typeface="Times New Roman" panose="02020603050405020304" pitchFamily="18" charset="0"/>
                          <a:cs typeface="Times New Roman" panose="02020603050405020304" pitchFamily="18" charset="0"/>
                        </a:rPr>
                        <a:t>2.4</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Demonstration of use of force and cover/concealment during practical exercises.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4865151"/>
                  </a:ext>
                </a:extLst>
              </a:tr>
              <a:tr h="1033700">
                <a:tc>
                  <a:txBody>
                    <a:bodyPr/>
                    <a:lstStyle/>
                    <a:p>
                      <a:pPr marL="0" marR="0" algn="ctr">
                        <a:lnSpc>
                          <a:spcPct val="115000"/>
                        </a:lnSpc>
                        <a:spcBef>
                          <a:spcPts val="0"/>
                        </a:spcBef>
                        <a:spcAft>
                          <a:spcPts val="0"/>
                        </a:spcAft>
                      </a:pPr>
                      <a:r>
                        <a:rPr lang="en-US" sz="1800">
                          <a:effectLst/>
                          <a:latin typeface="Georgia" panose="02040502050405020303" pitchFamily="18" charset="0"/>
                          <a:ea typeface="Times New Roman" panose="02020603050405020304" pitchFamily="18" charset="0"/>
                          <a:cs typeface="Times New Roman" panose="02020603050405020304" pitchFamily="18" charset="0"/>
                        </a:rPr>
                        <a:t>3.0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Practical exercise activities involving multiple scenarios where the student will demonstrate the proper technique in the discharge of a firearm towards a threatening target.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368774"/>
                  </a:ext>
                </a:extLst>
              </a:tr>
              <a:tr h="689133">
                <a:tc>
                  <a:txBody>
                    <a:bodyPr/>
                    <a:lstStyle/>
                    <a:p>
                      <a:pPr marL="0" marR="0" algn="ctr">
                        <a:lnSpc>
                          <a:spcPct val="115000"/>
                        </a:lnSpc>
                        <a:spcBef>
                          <a:spcPts val="0"/>
                        </a:spcBef>
                        <a:spcAft>
                          <a:spcPts val="0"/>
                        </a:spcAft>
                      </a:pPr>
                      <a:r>
                        <a:rPr lang="en-US" sz="1800">
                          <a:effectLst/>
                          <a:latin typeface="Georgia" panose="02040502050405020303" pitchFamily="18" charset="0"/>
                          <a:ea typeface="Times New Roman" panose="02020603050405020304" pitchFamily="18" charset="0"/>
                          <a:cs typeface="Times New Roman" panose="02020603050405020304" pitchFamily="18" charset="0"/>
                        </a:rPr>
                        <a:t>4.0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Students shall critique their performance and give feedback to the officers relating to the course of fire.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572044"/>
                  </a:ext>
                </a:extLst>
              </a:tr>
            </a:tbl>
          </a:graphicData>
        </a:graphic>
      </p:graphicFrame>
      <p:sp>
        <p:nvSpPr>
          <p:cNvPr id="3" name="TextBox 2"/>
          <p:cNvSpPr txBox="1"/>
          <p:nvPr/>
        </p:nvSpPr>
        <p:spPr>
          <a:xfrm>
            <a:off x="406400" y="187569"/>
            <a:ext cx="10972800" cy="461665"/>
          </a:xfrm>
          <a:prstGeom prst="rect">
            <a:avLst/>
          </a:prstGeom>
          <a:noFill/>
        </p:spPr>
        <p:txBody>
          <a:bodyPr wrap="square" rtlCol="0">
            <a:spAutoFit/>
          </a:bodyPr>
          <a:lstStyle/>
          <a:p>
            <a:pPr algn="ctr"/>
            <a:r>
              <a:rPr lang="en-US" sz="2400" b="1" dirty="0"/>
              <a:t>DEVELOP THE LESSON PLANS AND TRAINING OUTLINES</a:t>
            </a:r>
          </a:p>
        </p:txBody>
      </p:sp>
    </p:spTree>
    <p:extLst>
      <p:ext uri="{BB962C8B-B14F-4D97-AF65-F5344CB8AC3E}">
        <p14:creationId xmlns:p14="http://schemas.microsoft.com/office/powerpoint/2010/main" val="2592262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6738" y="833070"/>
            <a:ext cx="6096000" cy="5021888"/>
          </a:xfrm>
          <a:prstGeom prst="rect">
            <a:avLst/>
          </a:prstGeom>
        </p:spPr>
        <p:txBody>
          <a:bodyPr>
            <a:spAutoFit/>
          </a:bodyPr>
          <a:lstStyle/>
          <a:p>
            <a:pPr>
              <a:lnSpc>
                <a:spcPct val="150000"/>
              </a:lnSpc>
              <a:spcAft>
                <a:spcPts val="1000"/>
              </a:spcAft>
            </a:pPr>
            <a:r>
              <a:rPr lang="en-US" sz="2400" b="1" dirty="0">
                <a:latin typeface="Calibri" panose="020F0502020204030204" pitchFamily="34" charset="0"/>
                <a:ea typeface="Times New Roman" panose="02020603050405020304" pitchFamily="18" charset="0"/>
                <a:cs typeface="Calibri" panose="020F0502020204030204" pitchFamily="34" charset="0"/>
              </a:rPr>
              <a:t>Outline For In-classroom Instruction:</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Vicarious Liability Issues: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Negligent Training</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Negligent Retention</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Negligent Hiring</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Negligent Supervision</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Failure to Disclose-Did not inform another agency about employee records when asked.</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240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1000"/>
              </a:spcAft>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Training Concerns: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4903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66038" y="684339"/>
            <a:ext cx="5945673" cy="5364035"/>
          </a:xfrm>
          <a:prstGeom prst="rect">
            <a:avLst/>
          </a:prstGeom>
        </p:spPr>
      </p:pic>
    </p:spTree>
    <p:extLst>
      <p:ext uri="{BB962C8B-B14F-4D97-AF65-F5344CB8AC3E}">
        <p14:creationId xmlns:p14="http://schemas.microsoft.com/office/powerpoint/2010/main" val="2970838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3539" y="228878"/>
            <a:ext cx="6096000" cy="6629122"/>
          </a:xfrm>
          <a:prstGeom prst="rect">
            <a:avLst/>
          </a:prstGeom>
        </p:spPr>
        <p:txBody>
          <a:bodyPr>
            <a:spAutoFit/>
          </a:bodyPr>
          <a:lstStyle/>
          <a:p>
            <a:pPr marL="342900" marR="0" lvl="0" indent="-342900">
              <a:lnSpc>
                <a:spcPct val="107000"/>
              </a:lnSpc>
              <a:spcBef>
                <a:spcPts val="0"/>
              </a:spcBef>
              <a:spcAft>
                <a:spcPts val="800"/>
              </a:spcAft>
              <a:buFont typeface="+mj-lt"/>
              <a:buAutoNum type="alphaUcPeriod"/>
            </a:pPr>
            <a:r>
              <a:rPr lang="en-US" b="1" i="1"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MarTac</a:t>
            </a:r>
            <a:r>
              <a:rPr lang="en-US" b="1"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Courses of Fire</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685800" marR="0">
              <a:lnSpc>
                <a:spcPct val="107000"/>
              </a:lnSpc>
              <a:spcBef>
                <a:spcPts val="0"/>
              </a:spcBef>
              <a:spcAft>
                <a:spcPts val="800"/>
              </a:spcAft>
            </a:pPr>
            <a:r>
              <a:rPr lang="en-US"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685800" marR="0">
              <a:lnSpc>
                <a:spcPct val="115000"/>
              </a:lnSpc>
              <a:spcBef>
                <a:spcPts val="0"/>
              </a:spcBef>
              <a:spcAft>
                <a:spcPts val="0"/>
              </a:spcAft>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Station 1: Shoreline (</a:t>
            </a:r>
            <a:r>
              <a:rPr lang="en-US" sz="2400" i="1"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siderarm</a:t>
            </a: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1X5 = 5 rounds)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685800" marR="0">
              <a:lnSpc>
                <a:spcPct val="115000"/>
              </a:lnSpc>
              <a:spcBef>
                <a:spcPts val="0"/>
              </a:spcBef>
              <a:spcAft>
                <a:spcPts val="0"/>
              </a:spcAft>
            </a:pPr>
            <a:r>
              <a:rPr lang="en-US" sz="240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Enter course with vessel on plane.</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Bring vessel to a COMPLETE stop with the bow away from the targets.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Using motor/engine as cover, engage 5 paper targets located on the shoreline at a range of approx. 15 </a:t>
            </a:r>
            <a:r>
              <a:rPr lang="en-US" sz="2400" i="1"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yrds</a:t>
            </a: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Fire one (1) round at center mass per target.</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A mandatory magazine change is required prior to engaging targets at Station Two.</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Secure weapon and collect spent magazines.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64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8225" y="0"/>
            <a:ext cx="10668000" cy="6858000"/>
          </a:xfrm>
          <a:prstGeom prst="rect">
            <a:avLst/>
          </a:prstGeom>
        </p:spPr>
      </p:pic>
    </p:spTree>
    <p:extLst>
      <p:ext uri="{BB962C8B-B14F-4D97-AF65-F5344CB8AC3E}">
        <p14:creationId xmlns:p14="http://schemas.microsoft.com/office/powerpoint/2010/main" val="4079331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7662" y="68770"/>
            <a:ext cx="6096000" cy="6702732"/>
          </a:xfrm>
          <a:prstGeom prst="rect">
            <a:avLst/>
          </a:prstGeom>
        </p:spPr>
        <p:txBody>
          <a:bodyPr>
            <a:spAutoFit/>
          </a:bodyPr>
          <a:lstStyle/>
          <a:p>
            <a:pPr marL="685800" marR="0">
              <a:lnSpc>
                <a:spcPct val="115000"/>
              </a:lnSpc>
              <a:spcBef>
                <a:spcPts val="0"/>
              </a:spcBef>
              <a:spcAft>
                <a:spcPts val="1000"/>
              </a:spcAft>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Station 2: Boarding (sidearm X 5 = 5 rounds)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Maneuver vessel along-side the contact vessel.</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Conduct “routine” boarding with instructor providing voice of contact vessel operator.</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During contact, instructor gives command “gun”</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Engage two (2) paper targets in contact vessel at distance of approximately 5-7 yards.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Fire two (2) rounds center of mass per target with shooters choice of one (1) head shot in either target.</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Secure weapon.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7119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5300" y="0"/>
            <a:ext cx="11125200" cy="6858000"/>
          </a:xfrm>
          <a:prstGeom prst="rect">
            <a:avLst/>
          </a:prstGeom>
        </p:spPr>
      </p:pic>
    </p:spTree>
    <p:extLst>
      <p:ext uri="{BB962C8B-B14F-4D97-AF65-F5344CB8AC3E}">
        <p14:creationId xmlns:p14="http://schemas.microsoft.com/office/powerpoint/2010/main" val="3289807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http://media4.picsearch.com/is?m8UaAhPTvtliyxskc4bN0TSFwnv4IP97V7PofamxZfo&amp;height=2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480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media1.picsearch.com/is?wlKGhtznubTb7IgGHR_0IQ5cf0x3GiKYQPN8fMBr16k&amp;height=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525" y="4743450"/>
            <a:ext cx="3800475" cy="2114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334625" y="4914900"/>
            <a:ext cx="1771650" cy="923330"/>
          </a:xfrm>
          <a:prstGeom prst="rect">
            <a:avLst/>
          </a:prstGeom>
          <a:noFill/>
        </p:spPr>
        <p:txBody>
          <a:bodyPr wrap="square" rtlCol="0">
            <a:spAutoFit/>
          </a:bodyPr>
          <a:lstStyle/>
          <a:p>
            <a:r>
              <a:rPr lang="en-US" b="1" dirty="0"/>
              <a:t>AGENCY SUPPORT IN WRITING</a:t>
            </a:r>
          </a:p>
        </p:txBody>
      </p:sp>
      <p:pic>
        <p:nvPicPr>
          <p:cNvPr id="3080" name="Picture 8" descr="http://media5.picsearch.com/is?3LbZ_6x5s0Nd29FbrZGMisvJ7mw2BkOy_2nNB09kqYc&amp;height=2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8850" y="0"/>
            <a:ext cx="234315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media3.picsearch.com/is?k7uXG1X3mdvii7kPZq8F5tHdTCr8cxAXONq9YspGVzY&amp;height=2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24375"/>
            <a:ext cx="3248025"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593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3877" y="167093"/>
            <a:ext cx="6096000" cy="6325065"/>
          </a:xfrm>
          <a:prstGeom prst="rect">
            <a:avLst/>
          </a:prstGeom>
        </p:spPr>
        <p:txBody>
          <a:bodyPr>
            <a:spAutoFit/>
          </a:bodyPr>
          <a:lstStyle/>
          <a:p>
            <a:pPr marL="685800" marR="0">
              <a:lnSpc>
                <a:spcPct val="115000"/>
              </a:lnSpc>
              <a:spcBef>
                <a:spcPts val="0"/>
              </a:spcBef>
              <a:spcAft>
                <a:spcPts val="1000"/>
              </a:spcAft>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Station 3:  Shoreline [shotgun (buckshot 1 x 3 = 3 </a:t>
            </a:r>
            <a:r>
              <a:rPr lang="en-US" sz="2400" i="1"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rds</a:t>
            </a: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and slug 1 x 2 = 2 rds.)]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Maneuver vessel counterclockwise around a central buoy and stop at a designated location.</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Engage five (5) Dozier targets on shoreline from high kneeling position at a distance of 40-50 yards.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Fire three (3) rounds .00 Buckshot at closest three targets.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Combat load two (2) rounds of slugs.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Fire two (2) rounds of slugs at the last 2 targets.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Secure an empty weapon.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438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150711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3631" y="583965"/>
            <a:ext cx="6096000" cy="5109989"/>
          </a:xfrm>
          <a:prstGeom prst="rect">
            <a:avLst/>
          </a:prstGeom>
        </p:spPr>
        <p:txBody>
          <a:bodyPr>
            <a:spAutoFit/>
          </a:bodyPr>
          <a:lstStyle/>
          <a:p>
            <a:pPr marL="228600" marR="0" indent="457200">
              <a:lnSpc>
                <a:spcPct val="115000"/>
              </a:lnSpc>
              <a:spcBef>
                <a:spcPts val="0"/>
              </a:spcBef>
              <a:spcAft>
                <a:spcPts val="1000"/>
              </a:spcAft>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Station 4: Shoreline (rifle 5 X 1 = 5)</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Maneuver vessel on course with bow away from targets.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Bring vessel to complete stop prior to engaging targets.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Using motor/engine for cover engage single target on shoreline at a distance of 50 – 75 yards.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Fire 5 rounds at center mass.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Secure an empty weapon.</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Exit course if directed.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029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551" y="190500"/>
            <a:ext cx="11791950" cy="6477000"/>
          </a:xfrm>
          <a:prstGeom prst="rect">
            <a:avLst/>
          </a:prstGeom>
        </p:spPr>
      </p:pic>
    </p:spTree>
    <p:extLst>
      <p:ext uri="{BB962C8B-B14F-4D97-AF65-F5344CB8AC3E}">
        <p14:creationId xmlns:p14="http://schemas.microsoft.com/office/powerpoint/2010/main" val="3452799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0185" y="0"/>
            <a:ext cx="6096000" cy="6384953"/>
          </a:xfrm>
          <a:prstGeom prst="rect">
            <a:avLst/>
          </a:prstGeom>
        </p:spPr>
        <p:txBody>
          <a:bodyPr>
            <a:spAutoFit/>
          </a:bodyPr>
          <a:lstStyle/>
          <a:p>
            <a:pPr marL="457200" marR="0">
              <a:lnSpc>
                <a:spcPct val="115000"/>
              </a:lnSpc>
              <a:spcBef>
                <a:spcPts val="0"/>
              </a:spcBef>
              <a:spcAft>
                <a:spcPts val="1000"/>
              </a:spcAft>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Station 5 or alternate: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1000"/>
              </a:spcAft>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Exiting vessel to campsite on call of domestic disturbance (sidearm 12 X 1 = 12)</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Before entering into the station run, the student officer will be informed by the instructor that they are responding to a domestic disturbance occurring on shore at a campsite where possible weapons are involved and a mean dog.</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Maneuver the vessel to a designated landing zone on shore and secure the vessel.</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The student shall exit the vessel and upon command by the instructor shall proceed to a contact point with the campground.</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Upon the threat command by the instructor the student will have to identify one of two targets as the threat and fire 4 rounds center mass to stop the threat.</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Upon completion of 4 rounds center mass to the human threat, the instructor will give the command of dog.</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After the threat of dog is given, a vicious dog (detergent bottle or bucket) will be maneuvered towards the officer.</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The officer shall engage the target with their remaining rounds.</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Secure an empty weapon.</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Re-board the patrol vessel.</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Exit the course or continue onto the next station as directed.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5117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225" y="190500"/>
            <a:ext cx="11715750" cy="6505575"/>
          </a:xfrm>
          <a:prstGeom prst="rect">
            <a:avLst/>
          </a:prstGeom>
        </p:spPr>
      </p:pic>
    </p:spTree>
    <p:extLst>
      <p:ext uri="{BB962C8B-B14F-4D97-AF65-F5344CB8AC3E}">
        <p14:creationId xmlns:p14="http://schemas.microsoft.com/office/powerpoint/2010/main" val="1583338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2954" y="369189"/>
            <a:ext cx="6096000" cy="5703421"/>
          </a:xfrm>
          <a:prstGeom prst="rect">
            <a:avLst/>
          </a:prstGeom>
        </p:spPr>
        <p:txBody>
          <a:bodyPr>
            <a:spAutoFit/>
          </a:bodyPr>
          <a:lstStyle/>
          <a:p>
            <a:pPr marL="457200" marR="0">
              <a:lnSpc>
                <a:spcPct val="115000"/>
              </a:lnSpc>
              <a:spcBef>
                <a:spcPts val="0"/>
              </a:spcBef>
              <a:spcAft>
                <a:spcPts val="1000"/>
              </a:spcAft>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Station 6 and/or alternate: Active shooter (rifle 30 X 1 = 30)</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1000"/>
              </a:spcAft>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This station may be performed with one active shooter target based on shore or on a floating vessel/platform.</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Course vessel will return to staging buoy before given the information that they will be responding to an active shooter located near shore in a campsite.  Several victims are down and his job is to take the shooter out, or distract him to stop the aggressive threat.</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Instructor will go over the bracing technique for the officer to engage using his M-4 rifle and the T-top configuration of the console for support shooting from a mobile patrol vessel with accuracy.</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When the vessel is given clearance from the staging vessel, the operator of the patrol vessel shall maneuver the patrol vessel on plane to the outer course buoy.</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Upon maneuvering the patrol vessel around the course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685800" marR="0">
              <a:lnSpc>
                <a:spcPct val="115000"/>
              </a:lnSpc>
              <a:spcBef>
                <a:spcPts val="0"/>
              </a:spcBef>
              <a:spcAft>
                <a:spcPts val="0"/>
              </a:spcAft>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Buoy; the student shall engage the target when the vessel operator brings the vessel into a position where the student can get a clear view.</a:t>
            </a:r>
          </a:p>
          <a:p>
            <a:pPr marL="685800" marR="0">
              <a:lnSpc>
                <a:spcPct val="115000"/>
              </a:lnSpc>
              <a:spcBef>
                <a:spcPts val="0"/>
              </a:spcBef>
              <a:spcAft>
                <a:spcPts val="0"/>
              </a:spcAft>
            </a:pP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4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Vessel operator shall maneuver the vessel where the student can obtain target acquisition at approximately 75 to 100 yards and maintain the course until the 30 round magazine is spent, or the course vessel reaches the shutdown buoy.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143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3450" y="0"/>
            <a:ext cx="10477500" cy="6858000"/>
          </a:xfrm>
          <a:prstGeom prst="rect">
            <a:avLst/>
          </a:prstGeom>
        </p:spPr>
      </p:pic>
    </p:spTree>
    <p:extLst>
      <p:ext uri="{BB962C8B-B14F-4D97-AF65-F5344CB8AC3E}">
        <p14:creationId xmlns:p14="http://schemas.microsoft.com/office/powerpoint/2010/main" val="2059255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1108" y="426705"/>
            <a:ext cx="6096000" cy="5933932"/>
          </a:xfrm>
          <a:prstGeom prst="rect">
            <a:avLst/>
          </a:prstGeom>
        </p:spPr>
        <p:txBody>
          <a:bodyPr>
            <a:spAutoFit/>
          </a:bodyPr>
          <a:lstStyle/>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Sidearm: Station 1 (5 rounds) X 2 = 10 rounds.</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Sidearm: Station 2 (5 rounds per boat X 2 = 10) X 2 = 20 rounds.</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Sidearm: Station 5 (12 rounds) X 2 = 24 rounds.</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Shotgun: Station 3 .00 Buck (3 rounds) X 2 = 6 rounds. </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Slug Rounds (2 rounds) X 2 = 4 rounds.</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Rifle (.223): Station 4 (5 rounds) X 2 = 10 rounds.</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Rifle (.223): Station 6 (30 rounds) X 2 = 60 rounds.</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Total per officer:</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Sidearm = 54 rounds</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Shotgun slug = 4 rounds</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Shotgun .00 Buck = 6 rounds</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0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Rifle (.223) = 70 rounds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9701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0215" y="0"/>
            <a:ext cx="9136185" cy="6858000"/>
          </a:xfrm>
          <a:prstGeom prst="rect">
            <a:avLst/>
          </a:prstGeom>
        </p:spPr>
      </p:pic>
    </p:spTree>
    <p:extLst>
      <p:ext uri="{BB962C8B-B14F-4D97-AF65-F5344CB8AC3E}">
        <p14:creationId xmlns:p14="http://schemas.microsoft.com/office/powerpoint/2010/main" val="1764592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53125" cy="6858000"/>
          </a:xfrm>
          <a:prstGeom prst="rect">
            <a:avLst/>
          </a:prstGeom>
        </p:spPr>
      </p:pic>
      <p:pic>
        <p:nvPicPr>
          <p:cNvPr id="6146" name="Picture 2" descr="http://media5.picsearch.com/is?e4Sxkc6-F-N10B77pH4vsQcOenWhlvjwuZl1Dv7V3f0&amp;height=2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9513" y="0"/>
            <a:ext cx="4662487"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Right 3"/>
          <p:cNvSpPr/>
          <p:nvPr/>
        </p:nvSpPr>
        <p:spPr>
          <a:xfrm>
            <a:off x="6105525" y="2647950"/>
            <a:ext cx="1390650" cy="1000125"/>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29325" y="1566252"/>
            <a:ext cx="1543050" cy="830997"/>
          </a:xfrm>
          <a:prstGeom prst="rect">
            <a:avLst/>
          </a:prstGeom>
          <a:noFill/>
        </p:spPr>
        <p:txBody>
          <a:bodyPr wrap="square" rtlCol="0">
            <a:spAutoFit/>
          </a:bodyPr>
          <a:lstStyle/>
          <a:p>
            <a:r>
              <a:rPr lang="en-US" sz="4800" dirty="0"/>
              <a:t>1998</a:t>
            </a:r>
          </a:p>
        </p:txBody>
      </p:sp>
    </p:spTree>
    <p:extLst>
      <p:ext uri="{BB962C8B-B14F-4D97-AF65-F5344CB8AC3E}">
        <p14:creationId xmlns:p14="http://schemas.microsoft.com/office/powerpoint/2010/main" val="2544915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4" name="Picture 2" descr="http://media5.picsearch.com/is?nE1WyApbkfib0yrFkUMvuog7ptiDdQh_TmocEQuMWgg&amp;height=2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200525"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01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2694714105"/>
              </p:ext>
            </p:extLst>
          </p:nvPr>
        </p:nvGraphicFramePr>
        <p:xfrm>
          <a:off x="1" y="0"/>
          <a:ext cx="12191999" cy="6865892"/>
        </p:xfrm>
        <a:graphic>
          <a:graphicData uri="http://schemas.openxmlformats.org/presentationml/2006/ole">
            <mc:AlternateContent xmlns:mc="http://schemas.openxmlformats.org/markup-compatibility/2006">
              <mc:Choice xmlns:v="urn:schemas-microsoft-com:vml" Requires="v">
                <p:oleObj spid="_x0000_s5137" name="Presentation" r:id="rId4" imgW="6350040" imgH="3571920" progId="PowerPoint.Show.12">
                  <p:embed/>
                </p:oleObj>
              </mc:Choice>
              <mc:Fallback>
                <p:oleObj name="Presentation" r:id="rId4" imgW="6350040" imgH="3571920" progId="PowerPoint.Show.12">
                  <p:embed/>
                  <p:pic>
                    <p:nvPicPr>
                      <p:cNvPr id="0" name=""/>
                      <p:cNvPicPr/>
                      <p:nvPr/>
                    </p:nvPicPr>
                    <p:blipFill>
                      <a:blip r:embed="rId5"/>
                      <a:stretch>
                        <a:fillRect/>
                      </a:stretch>
                    </p:blipFill>
                    <p:spPr>
                      <a:xfrm>
                        <a:off x="1" y="0"/>
                        <a:ext cx="12191999" cy="6865892"/>
                      </a:xfrm>
                      <a:prstGeom prst="rect">
                        <a:avLst/>
                      </a:prstGeom>
                    </p:spPr>
                  </p:pic>
                </p:oleObj>
              </mc:Fallback>
            </mc:AlternateContent>
          </a:graphicData>
        </a:graphic>
      </p:graphicFrame>
      <p:sp>
        <p:nvSpPr>
          <p:cNvPr id="3" name="Rectangle 2"/>
          <p:cNvSpPr/>
          <p:nvPr/>
        </p:nvSpPr>
        <p:spPr>
          <a:xfrm>
            <a:off x="5401964" y="3741059"/>
            <a:ext cx="1588897"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2003</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2554" y="0"/>
            <a:ext cx="3579446" cy="2735385"/>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964" y="3432946"/>
            <a:ext cx="2038350" cy="2857500"/>
          </a:xfrm>
          <a:prstGeom prst="rect">
            <a:avLst/>
          </a:prstGeom>
        </p:spPr>
      </p:pic>
    </p:spTree>
    <p:extLst>
      <p:ext uri="{BB962C8B-B14F-4D97-AF65-F5344CB8AC3E}">
        <p14:creationId xmlns:p14="http://schemas.microsoft.com/office/powerpoint/2010/main" val="1204171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edia3.picsearch.com/is?aXO3zo-NLDGvr_SR7-rk03odHLPC4Tj9fHNB435OXMM&amp;height=1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8641" y="2992926"/>
            <a:ext cx="1546959" cy="14192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8641" y="2446216"/>
            <a:ext cx="4611077" cy="646331"/>
          </a:xfrm>
          <a:prstGeom prst="rect">
            <a:avLst/>
          </a:prstGeom>
          <a:noFill/>
        </p:spPr>
        <p:txBody>
          <a:bodyPr wrap="square" rtlCol="0">
            <a:spAutoFit/>
          </a:bodyPr>
          <a:lstStyle/>
          <a:p>
            <a:r>
              <a:rPr lang="en-US" b="1" dirty="0"/>
              <a:t>LIVE FIRE SITE – ROCK CITY COVE – TALL BLUFFS; NO PUBLIC ACCESS ON FOOT</a:t>
            </a:r>
          </a:p>
        </p:txBody>
      </p:sp>
      <p:sp>
        <p:nvSpPr>
          <p:cNvPr id="4" name="TextBox 3"/>
          <p:cNvSpPr txBox="1"/>
          <p:nvPr/>
        </p:nvSpPr>
        <p:spPr>
          <a:xfrm>
            <a:off x="78641" y="5978769"/>
            <a:ext cx="5119077" cy="646331"/>
          </a:xfrm>
          <a:prstGeom prst="rect">
            <a:avLst/>
          </a:prstGeom>
          <a:noFill/>
        </p:spPr>
        <p:txBody>
          <a:bodyPr wrap="square" rtlCol="0">
            <a:spAutoFit/>
          </a:bodyPr>
          <a:lstStyle/>
          <a:p>
            <a:r>
              <a:rPr lang="en-US" b="1" dirty="0"/>
              <a:t>STAGING AND LAUNCHING AREA – MINOOKA BOAT RAMP SITE</a:t>
            </a:r>
          </a:p>
        </p:txBody>
      </p:sp>
      <p:sp>
        <p:nvSpPr>
          <p:cNvPr id="5" name="Arrow: Pentagon 4"/>
          <p:cNvSpPr/>
          <p:nvPr/>
        </p:nvSpPr>
        <p:spPr>
          <a:xfrm rot="14311603">
            <a:off x="2323860" y="4144718"/>
            <a:ext cx="476739" cy="246551"/>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3527357">
            <a:off x="2046316" y="4076982"/>
            <a:ext cx="2335825" cy="646331"/>
          </a:xfrm>
          <a:prstGeom prst="rect">
            <a:avLst/>
          </a:prstGeom>
          <a:noFill/>
        </p:spPr>
        <p:txBody>
          <a:bodyPr wrap="square" rtlCol="0">
            <a:spAutoFit/>
          </a:bodyPr>
          <a:lstStyle/>
          <a:p>
            <a:r>
              <a:rPr lang="en-US" sz="1200" b="1" dirty="0"/>
              <a:t>HOT ZONE PATROLLED BY LE BOATS TO KEEP PUBLIC BOATS OUT. NO BOAT BUOYS PLACED</a:t>
            </a:r>
          </a:p>
        </p:txBody>
      </p:sp>
      <p:sp>
        <p:nvSpPr>
          <p:cNvPr id="7" name="TextBox 6"/>
          <p:cNvSpPr txBox="1"/>
          <p:nvPr/>
        </p:nvSpPr>
        <p:spPr>
          <a:xfrm>
            <a:off x="837891" y="1601568"/>
            <a:ext cx="3173046" cy="646331"/>
          </a:xfrm>
          <a:prstGeom prst="rect">
            <a:avLst/>
          </a:prstGeom>
          <a:noFill/>
        </p:spPr>
        <p:txBody>
          <a:bodyPr wrap="square" rtlCol="0">
            <a:spAutoFit/>
          </a:bodyPr>
          <a:lstStyle/>
          <a:p>
            <a:r>
              <a:rPr lang="en-US" b="1" dirty="0"/>
              <a:t>3 T0 4 MILES TO NEAREST RESIDENCE</a:t>
            </a:r>
          </a:p>
        </p:txBody>
      </p:sp>
      <p:sp>
        <p:nvSpPr>
          <p:cNvPr id="8" name="Arrow: Right 7"/>
          <p:cNvSpPr/>
          <p:nvPr/>
        </p:nvSpPr>
        <p:spPr>
          <a:xfrm rot="13618639">
            <a:off x="8666" y="1028571"/>
            <a:ext cx="1087911" cy="28135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p:cNvSpPr/>
          <p:nvPr/>
        </p:nvSpPr>
        <p:spPr>
          <a:xfrm rot="16200000">
            <a:off x="1168399" y="936307"/>
            <a:ext cx="914401" cy="31261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27186" y="0"/>
            <a:ext cx="5783384" cy="1477328"/>
          </a:xfrm>
          <a:prstGeom prst="rect">
            <a:avLst/>
          </a:prstGeom>
          <a:noFill/>
        </p:spPr>
        <p:txBody>
          <a:bodyPr wrap="square" rtlCol="0">
            <a:spAutoFit/>
          </a:bodyPr>
          <a:lstStyle/>
          <a:p>
            <a:r>
              <a:rPr lang="en-US" b="1" dirty="0"/>
              <a:t>WILSON RESERVOIR – U.S. ARMY CORP OF ENGINEER RESERVOIR</a:t>
            </a:r>
          </a:p>
          <a:p>
            <a:r>
              <a:rPr lang="en-US" b="1" dirty="0"/>
              <a:t>PERMISSION ACQUIRED FOR LIVE SHOOT AND SHUTTING OFF PUBLIC ACCESS </a:t>
            </a:r>
          </a:p>
          <a:p>
            <a:r>
              <a:rPr lang="en-US" b="1" dirty="0"/>
              <a:t>9,045 ACRES OF PUBLIC WATER</a:t>
            </a:r>
          </a:p>
        </p:txBody>
      </p:sp>
      <p:pic>
        <p:nvPicPr>
          <p:cNvPr id="4100" name="Picture 4" descr="http://media4.picsearch.com/is?1BVr7muOMJGRXOysaHDThp_W03ztliknwFmvvNR1-vE&amp;height=3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6475" y="3609975"/>
            <a:ext cx="2295525" cy="32480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19102026">
            <a:off x="7654414" y="3270561"/>
            <a:ext cx="4181475" cy="369332"/>
          </a:xfrm>
          <a:prstGeom prst="rect">
            <a:avLst/>
          </a:prstGeom>
          <a:noFill/>
        </p:spPr>
        <p:txBody>
          <a:bodyPr wrap="square" rtlCol="0">
            <a:spAutoFit/>
          </a:bodyPr>
          <a:lstStyle/>
          <a:p>
            <a:r>
              <a:rPr lang="en-US" b="1" dirty="0"/>
              <a:t>WEATHER AND WINDS (TIME OF YEAR)</a:t>
            </a:r>
          </a:p>
        </p:txBody>
      </p:sp>
    </p:spTree>
    <p:extLst>
      <p:ext uri="{BB962C8B-B14F-4D97-AF65-F5344CB8AC3E}">
        <p14:creationId xmlns:p14="http://schemas.microsoft.com/office/powerpoint/2010/main" val="2074248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615" y="289169"/>
            <a:ext cx="11605847" cy="6647974"/>
          </a:xfrm>
          <a:prstGeom prst="rect">
            <a:avLst/>
          </a:prstGeom>
          <a:noFill/>
        </p:spPr>
        <p:txBody>
          <a:bodyPr wrap="square" rtlCol="0">
            <a:spAutoFit/>
          </a:bodyPr>
          <a:lstStyle/>
          <a:p>
            <a:pPr algn="ctr"/>
            <a:r>
              <a:rPr lang="en-US" sz="2400" b="1" dirty="0"/>
              <a:t>CONSIDERATIONS</a:t>
            </a:r>
          </a:p>
          <a:p>
            <a:pPr algn="ctr"/>
            <a:endParaRPr lang="en-US" sz="2400" b="1" dirty="0"/>
          </a:p>
          <a:p>
            <a:pPr marL="285750" indent="-285750">
              <a:buFont typeface="Arial" panose="020B0604020202020204" pitchFamily="34" charset="0"/>
              <a:buChar char="•"/>
            </a:pPr>
            <a:r>
              <a:rPr lang="en-US" sz="2400" b="1" dirty="0"/>
              <a:t>WHAT WILL YOUR AGENCY ALLOW YOU TO DO ?</a:t>
            </a:r>
          </a:p>
          <a:p>
            <a:endParaRPr lang="en-US" sz="2400" b="1" dirty="0"/>
          </a:p>
          <a:p>
            <a:pPr marL="285750" indent="-285750">
              <a:buFont typeface="Arial" panose="020B0604020202020204" pitchFamily="34" charset="0"/>
              <a:buChar char="•"/>
            </a:pPr>
            <a:r>
              <a:rPr lang="en-US" sz="2400" b="1" dirty="0"/>
              <a:t>COOPERATING AGREEMENTS WITH OTHER AGENCIES; ARMY CORP, COUNTY, CITY, OTHER AGENCY TRAINERS.</a:t>
            </a:r>
          </a:p>
          <a:p>
            <a:endParaRPr lang="en-US" sz="2400" b="1" dirty="0"/>
          </a:p>
          <a:p>
            <a:pPr marL="285750" indent="-285750">
              <a:buFont typeface="Arial" panose="020B0604020202020204" pitchFamily="34" charset="0"/>
              <a:buChar char="•"/>
            </a:pPr>
            <a:r>
              <a:rPr lang="en-US" sz="2400" b="1" dirty="0"/>
              <a:t>WHAT NUMBER OF OFFICERS ARE YOU PLANNING TO TRAIN?</a:t>
            </a:r>
          </a:p>
          <a:p>
            <a:endParaRPr lang="en-US" sz="2400" b="1" dirty="0"/>
          </a:p>
          <a:p>
            <a:pPr marL="285750" indent="-285750">
              <a:buFont typeface="Arial" panose="020B0604020202020204" pitchFamily="34" charset="0"/>
              <a:buChar char="•"/>
            </a:pPr>
            <a:r>
              <a:rPr lang="en-US" sz="2400" b="1" dirty="0"/>
              <a:t>WHAT IS YOUR BUDGET !!!</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WHAT RESOURCES DO YOU NEED?</a:t>
            </a:r>
          </a:p>
          <a:p>
            <a:endParaRPr lang="en-US" sz="2400" b="1" dirty="0"/>
          </a:p>
          <a:p>
            <a:pPr marL="285750" indent="-285750">
              <a:buFont typeface="Arial" panose="020B0604020202020204" pitchFamily="34" charset="0"/>
              <a:buChar char="•"/>
            </a:pPr>
            <a:r>
              <a:rPr lang="en-US" sz="2400" b="1" dirty="0"/>
              <a:t>DON’T FORGET TO INCLUDE OFFICER TIME AND INSTRUCTORS – OVERTIME CONSIDERATIONS!</a:t>
            </a:r>
          </a:p>
          <a:p>
            <a:endParaRPr lang="en-US" sz="2400" b="1" dirty="0"/>
          </a:p>
          <a:p>
            <a:pPr marL="285750" indent="-285750">
              <a:buFont typeface="Arial" panose="020B0604020202020204" pitchFamily="34" charset="0"/>
              <a:buChar char="•"/>
            </a:pPr>
            <a:r>
              <a:rPr lang="en-US" sz="2400" b="1" dirty="0"/>
              <a:t>KEEPING THE PUBLIC INFORMED.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70236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308" y="179754"/>
            <a:ext cx="11863754" cy="6247864"/>
          </a:xfrm>
          <a:prstGeom prst="rect">
            <a:avLst/>
          </a:prstGeom>
          <a:noFill/>
        </p:spPr>
        <p:txBody>
          <a:bodyPr wrap="square" rtlCol="0">
            <a:spAutoFit/>
          </a:bodyPr>
          <a:lstStyle/>
          <a:p>
            <a:pPr algn="ctr"/>
            <a:r>
              <a:rPr lang="en-US" sz="2000" b="1" dirty="0"/>
              <a:t>WHAT WILL YOUR AGENCY ALLOW YOU TO DO?</a:t>
            </a:r>
          </a:p>
          <a:p>
            <a:pPr algn="ctr"/>
            <a:endParaRPr lang="en-US" sz="2000" b="1" dirty="0"/>
          </a:p>
          <a:p>
            <a:r>
              <a:rPr lang="en-US" sz="2000" b="1" dirty="0"/>
              <a:t>DOUBLE CHECK YOUR POLICIES AND OPERATING PROCEDURES TO ASSURE YOU CAN DO WHAT YOU PLAN BEFORE INVESTING THE TIME INTO IT.</a:t>
            </a:r>
          </a:p>
          <a:p>
            <a:endParaRPr lang="en-US" sz="2000" b="1" dirty="0"/>
          </a:p>
          <a:p>
            <a:r>
              <a:rPr lang="en-US" sz="2000" b="1" dirty="0"/>
              <a:t>CONTACT OTHER AGENCIES THAT HAVE DONE SOMETHING AND USE THEIR INFORMATION AS A TEMPLATE.</a:t>
            </a:r>
          </a:p>
          <a:p>
            <a:endParaRPr lang="en-US" sz="2000" b="1" dirty="0"/>
          </a:p>
          <a:p>
            <a:r>
              <a:rPr lang="en-US" sz="2000" b="1" dirty="0"/>
              <a:t>IF USING YOUR OWN DEPARTMENT CONTROLLED AREAS, ARE THEIR OTHER DIVISIONS THAT NEED TO BE BROUGHT IN TO ACCOMPLISH YOUR TASK:</a:t>
            </a:r>
          </a:p>
          <a:p>
            <a:r>
              <a:rPr lang="en-US" sz="2000" b="1" dirty="0"/>
              <a:t>		CLOSING OFF PUBLIC ACCESS BY ROAD TO AREAS IN THE HOT ZONE.</a:t>
            </a:r>
          </a:p>
          <a:p>
            <a:r>
              <a:rPr lang="en-US" sz="2000" b="1" dirty="0"/>
              <a:t>		PROVIDING MAN POWER.</a:t>
            </a:r>
          </a:p>
          <a:p>
            <a:r>
              <a:rPr lang="en-US" sz="2000" b="1" dirty="0"/>
              <a:t>		PROVIDING EQUIPMENT.</a:t>
            </a:r>
          </a:p>
          <a:p>
            <a:r>
              <a:rPr lang="en-US" sz="2000" b="1" dirty="0"/>
              <a:t>		BRUSH CONTROL OR CLEARING OF AN AREA FOR TARGETS, ETC.</a:t>
            </a:r>
          </a:p>
          <a:p>
            <a:r>
              <a:rPr lang="en-US" sz="2000" b="1" dirty="0"/>
              <a:t>IF OTHER DIVISION PERSONNEL COMPLAIN IT HAS A CHANCE TO SHUT DOWN YOUR OPERATIONS!!</a:t>
            </a:r>
          </a:p>
          <a:p>
            <a:endParaRPr lang="en-US" sz="2000" b="1" dirty="0"/>
          </a:p>
          <a:p>
            <a:r>
              <a:rPr lang="en-US" sz="2000" b="1" dirty="0"/>
              <a:t>GUIDELINES TO FOLLOW FOR TRASH REMOVAL, DISPOSAL OF SHOT UP BOATS (COST), ANY ISSUE WITH LEAD CLEAN-UP FROM THE SHOOTING AREA (THIS MAY PREVENT AN ACTUAL LIVE FIRE SITUATION).</a:t>
            </a:r>
          </a:p>
          <a:p>
            <a:endParaRPr lang="en-US" sz="2000" b="1" dirty="0"/>
          </a:p>
          <a:p>
            <a:r>
              <a:rPr lang="en-US" sz="2000" b="1" dirty="0"/>
              <a:t>WILL YOUR AGENCY ALLOW YOU TO PROVIDE FOOD AND DRINKS DURING THE TRAINING (CONTRACT ITEMS)?</a:t>
            </a:r>
          </a:p>
          <a:p>
            <a:endParaRPr lang="en-US" sz="2000" b="1" dirty="0"/>
          </a:p>
        </p:txBody>
      </p:sp>
    </p:spTree>
    <p:extLst>
      <p:ext uri="{BB962C8B-B14F-4D97-AF65-F5344CB8AC3E}">
        <p14:creationId xmlns:p14="http://schemas.microsoft.com/office/powerpoint/2010/main" val="1794194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867650"/>
          </a:xfrm>
          <a:prstGeom prst="rect">
            <a:avLst/>
          </a:prstGeom>
        </p:spPr>
      </p:pic>
      <p:sp>
        <p:nvSpPr>
          <p:cNvPr id="3" name="TextBox 2"/>
          <p:cNvSpPr txBox="1"/>
          <p:nvPr/>
        </p:nvSpPr>
        <p:spPr>
          <a:xfrm>
            <a:off x="4533900" y="4657725"/>
            <a:ext cx="7410450" cy="1384995"/>
          </a:xfrm>
          <a:prstGeom prst="rect">
            <a:avLst/>
          </a:prstGeom>
          <a:noFill/>
        </p:spPr>
        <p:txBody>
          <a:bodyPr wrap="square" rtlCol="0">
            <a:spAutoFit/>
          </a:bodyPr>
          <a:lstStyle/>
          <a:p>
            <a:r>
              <a:rPr lang="en-US" sz="2800" b="1" dirty="0"/>
              <a:t>AGREEMENT WITH THE COUNTY LANDFILL TO DUMP THE USED, VERY SHOT UP BOATS AT NO COST WHEN DONE.</a:t>
            </a:r>
          </a:p>
        </p:txBody>
      </p:sp>
    </p:spTree>
    <p:extLst>
      <p:ext uri="{BB962C8B-B14F-4D97-AF65-F5344CB8AC3E}">
        <p14:creationId xmlns:p14="http://schemas.microsoft.com/office/powerpoint/2010/main" val="3180853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2154</Words>
  <Application>Microsoft Office PowerPoint</Application>
  <PresentationFormat>Widescreen</PresentationFormat>
  <Paragraphs>271</Paragraphs>
  <Slides>40</Slides>
  <Notes>19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7" baseType="lpstr">
      <vt:lpstr>Arial</vt:lpstr>
      <vt:lpstr>Calibri</vt:lpstr>
      <vt:lpstr>Calibri Light</vt:lpstr>
      <vt:lpstr>Georgia</vt:lpstr>
      <vt:lpstr>Times New Roman</vt: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Dan.Hesket</dc:creator>
  <cp:lastModifiedBy>Dan.Hesket</cp:lastModifiedBy>
  <cp:revision>43</cp:revision>
  <dcterms:created xsi:type="dcterms:W3CDTF">2017-03-13T22:29:38Z</dcterms:created>
  <dcterms:modified xsi:type="dcterms:W3CDTF">2017-09-11T03:29:40Z</dcterms:modified>
</cp:coreProperties>
</file>